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36"/>
  </p:notesMasterIdLst>
  <p:sldIdLst>
    <p:sldId id="336" r:id="rId2"/>
    <p:sldId id="403" r:id="rId3"/>
    <p:sldId id="413" r:id="rId4"/>
    <p:sldId id="426" r:id="rId5"/>
    <p:sldId id="427" r:id="rId6"/>
    <p:sldId id="428" r:id="rId7"/>
    <p:sldId id="430" r:id="rId8"/>
    <p:sldId id="429" r:id="rId9"/>
    <p:sldId id="431" r:id="rId10"/>
    <p:sldId id="433" r:id="rId11"/>
    <p:sldId id="434" r:id="rId12"/>
    <p:sldId id="435" r:id="rId13"/>
    <p:sldId id="432" r:id="rId14"/>
    <p:sldId id="436" r:id="rId15"/>
    <p:sldId id="437" r:id="rId16"/>
    <p:sldId id="438" r:id="rId17"/>
    <p:sldId id="440" r:id="rId18"/>
    <p:sldId id="439" r:id="rId19"/>
    <p:sldId id="441" r:id="rId20"/>
    <p:sldId id="418" r:id="rId21"/>
    <p:sldId id="442" r:id="rId22"/>
    <p:sldId id="443" r:id="rId23"/>
    <p:sldId id="445" r:id="rId24"/>
    <p:sldId id="444" r:id="rId25"/>
    <p:sldId id="446" r:id="rId26"/>
    <p:sldId id="447" r:id="rId27"/>
    <p:sldId id="448" r:id="rId28"/>
    <p:sldId id="419" r:id="rId29"/>
    <p:sldId id="450" r:id="rId30"/>
    <p:sldId id="449" r:id="rId31"/>
    <p:sldId id="451" r:id="rId32"/>
    <p:sldId id="452" r:id="rId33"/>
    <p:sldId id="424" r:id="rId34"/>
    <p:sldId id="425" r:id="rId35"/>
  </p:sldIdLst>
  <p:sldSz cx="12192000" cy="6858000"/>
  <p:notesSz cx="9144000" cy="6858000"/>
  <p:embeddedFontLst>
    <p:embeddedFont>
      <p:font typeface="맑은 고딕" panose="020B0503020000020004" pitchFamily="50" charset="-127"/>
      <p:regular r:id="rId37"/>
      <p:bold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libri Light" panose="020F0302020204030204" pitchFamily="34" charset="0"/>
      <p:regular r:id="rId43"/>
      <p:italic r:id="rId4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yeong" initials="G" lastIdx="3" clrIdx="0">
    <p:extLst>
      <p:ext uri="{19B8F6BF-5375-455C-9EA6-DF929625EA0E}">
        <p15:presenceInfo xmlns:p15="http://schemas.microsoft.com/office/powerpoint/2012/main" userId="8276dcee2269bd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2CB"/>
    <a:srgbClr val="EDABA9"/>
    <a:srgbClr val="A09484"/>
    <a:srgbClr val="D9C475"/>
    <a:srgbClr val="EDE3BD"/>
    <a:srgbClr val="F1BBBA"/>
    <a:srgbClr val="E27774"/>
    <a:srgbClr val="F8ECC9"/>
    <a:srgbClr val="E2DFDA"/>
    <a:srgbClr val="FBF4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0" autoAdjust="0"/>
    <p:restoredTop sz="86885" autoAdjust="0"/>
  </p:normalViewPr>
  <p:slideViewPr>
    <p:cSldViewPr snapToGrid="0">
      <p:cViewPr varScale="1">
        <p:scale>
          <a:sx n="83" d="100"/>
          <a:sy n="83" d="100"/>
        </p:scale>
        <p:origin x="378" y="96"/>
      </p:cViewPr>
      <p:guideLst/>
    </p:cSldViewPr>
  </p:slideViewPr>
  <p:outlineViewPr>
    <p:cViewPr>
      <p:scale>
        <a:sx n="33" d="100"/>
        <a:sy n="33" d="100"/>
      </p:scale>
      <p:origin x="0" y="-169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4-18T12:11:25.440" idx="2">
    <p:pos x="1052" y="-282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5DF875-B68A-4A41-905E-3F927E665A26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FDED3D-182F-41DB-8C2D-E5E888F59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648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클라이언트와 서버는 </a:t>
            </a:r>
            <a:r>
              <a:rPr lang="en-US" altLang="ko-KR" dirty="0" err="1"/>
              <a:t>ip</a:t>
            </a:r>
            <a:r>
              <a:rPr lang="ko-KR" altLang="en-US" dirty="0"/>
              <a:t>주소</a:t>
            </a:r>
            <a:r>
              <a:rPr lang="en-US" altLang="ko-KR" dirty="0"/>
              <a:t>/</a:t>
            </a:r>
            <a:r>
              <a:rPr lang="ko-KR" altLang="en-US" dirty="0"/>
              <a:t>패킷</a:t>
            </a:r>
            <a:r>
              <a:rPr lang="en-US" altLang="ko-KR" dirty="0"/>
              <a:t>(</a:t>
            </a:r>
            <a:r>
              <a:rPr lang="ko-KR" altLang="en-US" dirty="0"/>
              <a:t>데이터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DED3D-182F-41DB-8C2D-E5E888F59CB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079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연결유지하는</a:t>
            </a:r>
            <a:r>
              <a:rPr lang="ko-KR" altLang="en-US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모델의 경우</a:t>
            </a:r>
            <a:endParaRPr lang="en-US" altLang="ko-KR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ko-KR" altLang="en-US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클라이언트가  요청을 하고 서버가 연결을 계속 </a:t>
            </a:r>
            <a:r>
              <a:rPr lang="ko-KR" altLang="en-US" dirty="0" err="1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유지하게되면</a:t>
            </a:r>
            <a:r>
              <a:rPr lang="ko-KR" altLang="en-US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서버 자원이 소모가 됨</a:t>
            </a:r>
            <a:endParaRPr lang="en-US" altLang="ko-KR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endParaRPr lang="en-US" altLang="ko-KR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ko-KR" altLang="en-US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비연결성</a:t>
            </a:r>
            <a:r>
              <a:rPr lang="en-US" altLang="ko-KR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: </a:t>
            </a:r>
            <a:r>
              <a:rPr lang="ko-KR" altLang="en-US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요청하고 응답하고 연결을 종료함</a:t>
            </a:r>
            <a:r>
              <a:rPr lang="en-US" altLang="ko-KR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.</a:t>
            </a:r>
          </a:p>
          <a:p>
            <a:r>
              <a:rPr lang="ko-KR" altLang="en-US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서버 자원을 효율적으로 사용할 수 있음 </a:t>
            </a:r>
            <a:endParaRPr lang="en-US" altLang="ko-KR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DED3D-182F-41DB-8C2D-E5E888F59CB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214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DED3D-182F-41DB-8C2D-E5E888F59CB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961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DED3D-182F-41DB-8C2D-E5E888F59CB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970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DED3D-182F-41DB-8C2D-E5E888F59CB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726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69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737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1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403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493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904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443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63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497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83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91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4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A8B20-230B-449E-A874-506EFC34ACF9}" type="datetimeFigureOut">
              <a:rPr lang="ko-KR" altLang="en-US" smtClean="0"/>
              <a:pPr/>
              <a:t>2022-04-18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23A0C-8593-4F33-8064-84CD54B0CF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3480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4464784" y="1749832"/>
            <a:ext cx="3262432" cy="2554545"/>
          </a:xfrm>
          <a:prstGeom prst="rect">
            <a:avLst/>
          </a:prstGeom>
          <a:solidFill>
            <a:srgbClr val="FBF4E1"/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b="1" dirty="0">
                <a:solidFill>
                  <a:srgbClr val="EDABA9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발표</a:t>
            </a:r>
            <a:endParaRPr lang="en-US" altLang="ko-KR" sz="8000" b="1" dirty="0">
              <a:solidFill>
                <a:srgbClr val="EDABA9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algn="ctr"/>
            <a:r>
              <a:rPr lang="ko-KR" altLang="en-US" sz="8000" b="1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정가영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1C8CA20-B24A-4248-8EA3-A64B400CAC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rgbClr val="A79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9A18D83-1018-4F49-A9E8-19BA72B74DA0}"/>
              </a:ext>
            </a:extLst>
          </p:cNvPr>
          <p:cNvCxnSpPr>
            <a:cxnSpLocks/>
          </p:cNvCxnSpPr>
          <p:nvPr/>
        </p:nvCxnSpPr>
        <p:spPr>
          <a:xfrm>
            <a:off x="2959100" y="4509253"/>
            <a:ext cx="6273800" cy="0"/>
          </a:xfrm>
          <a:prstGeom prst="line">
            <a:avLst/>
          </a:prstGeom>
          <a:ln>
            <a:solidFill>
              <a:srgbClr val="A09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342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A10D31-C766-465F-A09D-F271FB3615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rgbClr val="A79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CF9885-3EB1-4137-A122-F76809C6A8E8}"/>
              </a:ext>
            </a:extLst>
          </p:cNvPr>
          <p:cNvGrpSpPr/>
          <p:nvPr/>
        </p:nvGrpSpPr>
        <p:grpSpPr>
          <a:xfrm>
            <a:off x="685529" y="565937"/>
            <a:ext cx="2693045" cy="523221"/>
            <a:chOff x="2301820" y="2497975"/>
            <a:chExt cx="2693045" cy="52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EEBF9D-2D1A-44A7-97E8-4BD381B433E0}"/>
                </a:ext>
              </a:extLst>
            </p:cNvPr>
            <p:cNvSpPr txBox="1"/>
            <p:nvPr/>
          </p:nvSpPr>
          <p:spPr>
            <a:xfrm>
              <a:off x="2301820" y="2497976"/>
              <a:ext cx="657552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EDABA9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01.</a:t>
              </a:r>
              <a:endParaRPr lang="ko-KR" altLang="en-US" sz="2800" dirty="0">
                <a:solidFill>
                  <a:srgbClr val="EDABA9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D04401-A116-4C64-B57B-9D52B0581DEC}"/>
                </a:ext>
              </a:extLst>
            </p:cNvPr>
            <p:cNvSpPr txBox="1"/>
            <p:nvPr/>
          </p:nvSpPr>
          <p:spPr>
            <a:xfrm>
              <a:off x="3108451" y="2497975"/>
              <a:ext cx="1886414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A09484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HTTP </a:t>
              </a:r>
              <a:r>
                <a:rPr lang="ko-KR" altLang="en-US" sz="2800" dirty="0">
                  <a:solidFill>
                    <a:srgbClr val="A09484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특징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F89EFC9-27B6-45B8-A44D-D05047F7F2C8}"/>
              </a:ext>
            </a:extLst>
          </p:cNvPr>
          <p:cNvSpPr txBox="1"/>
          <p:nvPr/>
        </p:nvSpPr>
        <p:spPr>
          <a:xfrm>
            <a:off x="3655310" y="565937"/>
            <a:ext cx="3227165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2. </a:t>
            </a:r>
            <a:r>
              <a:rPr lang="ko-KR" altLang="en-US" sz="2800" dirty="0" err="1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무상태</a:t>
            </a:r>
            <a:r>
              <a:rPr lang="ko-KR" altLang="en-US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프로토콜</a:t>
            </a:r>
            <a:endParaRPr lang="en-US" altLang="ko-KR" sz="28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22379A-5346-4AFC-B5F0-1E694AE0C56A}"/>
              </a:ext>
            </a:extLst>
          </p:cNvPr>
          <p:cNvSpPr txBox="1"/>
          <p:nvPr/>
        </p:nvSpPr>
        <p:spPr>
          <a:xfrm>
            <a:off x="609603" y="7101286"/>
            <a:ext cx="9318577" cy="203132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서버가 상태를 보관하고 있지 않음</a:t>
            </a:r>
            <a:endParaRPr lang="en-US" altLang="ko-KR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ko-KR" altLang="en-US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요청하면 아무 서버나 호출 가능 </a:t>
            </a:r>
            <a:endParaRPr lang="en-US" altLang="ko-KR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ko-KR" altLang="en-US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중간에 서버 장애 나면 다른 서버가 응답 가능</a:t>
            </a:r>
            <a:r>
              <a:rPr lang="en-US" altLang="ko-KR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(</a:t>
            </a:r>
            <a:r>
              <a:rPr lang="ko-KR" altLang="en-US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같은 기능 하는 서버를 많이 만들 수 있음</a:t>
            </a:r>
            <a:r>
              <a:rPr lang="en-US" altLang="ko-KR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)</a:t>
            </a:r>
          </a:p>
          <a:p>
            <a:r>
              <a:rPr lang="en-US" altLang="ko-KR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Ex&gt;</a:t>
            </a:r>
            <a:r>
              <a:rPr lang="ko-KR" altLang="en-US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로그인 </a:t>
            </a:r>
            <a:r>
              <a:rPr lang="ko-KR" altLang="en-US" dirty="0" err="1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필요없는</a:t>
            </a:r>
            <a:r>
              <a:rPr lang="ko-KR" altLang="en-US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단순한 서비스 소개 화면</a:t>
            </a:r>
            <a:endParaRPr lang="en-US" altLang="ko-KR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ko-KR" altLang="en-US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로그인한 사용자의 경우 로그인 했다는 상태를 서버에 유지</a:t>
            </a:r>
            <a:endParaRPr lang="en-US" altLang="ko-KR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ko-KR" altLang="en-US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브라우저 쿠키와 서버 세션 등에 사용해서 상태 유지</a:t>
            </a:r>
            <a:endParaRPr lang="en-US" altLang="ko-KR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ko-KR" altLang="en-US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상태유지는 최소한만 사용 </a:t>
            </a:r>
            <a:endParaRPr lang="en-US" altLang="ko-KR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E075AD-60E7-4516-A8C0-5BEE04D66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097" y="1420984"/>
            <a:ext cx="7496175" cy="4200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B158C5-A184-4330-8C1C-932D87B29499}"/>
              </a:ext>
            </a:extLst>
          </p:cNvPr>
          <p:cNvSpPr txBox="1"/>
          <p:nvPr/>
        </p:nvSpPr>
        <p:spPr>
          <a:xfrm>
            <a:off x="7664509" y="8342257"/>
            <a:ext cx="4105291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상태유지</a:t>
            </a:r>
            <a:r>
              <a:rPr lang="en-US" altLang="ko-KR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stateful(</a:t>
            </a:r>
            <a:r>
              <a:rPr lang="ko-KR" altLang="en-US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항상 같은 서버 유지</a:t>
            </a:r>
            <a:r>
              <a:rPr lang="en-US" altLang="ko-KR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)</a:t>
            </a:r>
          </a:p>
          <a:p>
            <a:r>
              <a:rPr lang="en-US" altLang="ko-KR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Ex&gt;</a:t>
            </a:r>
            <a:r>
              <a:rPr lang="ko-KR" altLang="en-US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로그인 </a:t>
            </a:r>
            <a:endParaRPr lang="en-US" altLang="ko-KR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9012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A10D31-C766-465F-A09D-F271FB3615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rgbClr val="A79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CF9885-3EB1-4137-A122-F76809C6A8E8}"/>
              </a:ext>
            </a:extLst>
          </p:cNvPr>
          <p:cNvGrpSpPr/>
          <p:nvPr/>
        </p:nvGrpSpPr>
        <p:grpSpPr>
          <a:xfrm>
            <a:off x="685529" y="565937"/>
            <a:ext cx="2693045" cy="523221"/>
            <a:chOff x="2301820" y="2497975"/>
            <a:chExt cx="2693045" cy="52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EEBF9D-2D1A-44A7-97E8-4BD381B433E0}"/>
                </a:ext>
              </a:extLst>
            </p:cNvPr>
            <p:cNvSpPr txBox="1"/>
            <p:nvPr/>
          </p:nvSpPr>
          <p:spPr>
            <a:xfrm>
              <a:off x="2301820" y="2497976"/>
              <a:ext cx="657552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EDABA9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01.</a:t>
              </a:r>
              <a:endParaRPr lang="ko-KR" altLang="en-US" sz="2800" dirty="0">
                <a:solidFill>
                  <a:srgbClr val="EDABA9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D04401-A116-4C64-B57B-9D52B0581DEC}"/>
                </a:ext>
              </a:extLst>
            </p:cNvPr>
            <p:cNvSpPr txBox="1"/>
            <p:nvPr/>
          </p:nvSpPr>
          <p:spPr>
            <a:xfrm>
              <a:off x="3108451" y="2497975"/>
              <a:ext cx="1886414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A09484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HTTP </a:t>
              </a:r>
              <a:r>
                <a:rPr lang="ko-KR" altLang="en-US" sz="2800" dirty="0">
                  <a:solidFill>
                    <a:srgbClr val="A09484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특징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F89EFC9-27B6-45B8-A44D-D05047F7F2C8}"/>
              </a:ext>
            </a:extLst>
          </p:cNvPr>
          <p:cNvSpPr txBox="1"/>
          <p:nvPr/>
        </p:nvSpPr>
        <p:spPr>
          <a:xfrm>
            <a:off x="3655310" y="565937"/>
            <a:ext cx="2023311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2. </a:t>
            </a:r>
            <a:r>
              <a:rPr lang="ko-KR" altLang="en-US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비연결성</a:t>
            </a:r>
            <a:endParaRPr lang="en-US" altLang="ko-KR" sz="28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939C8FB-5A16-4D4C-BD84-12FA78FDE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5" y="1655094"/>
            <a:ext cx="676275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64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A10D31-C766-465F-A09D-F271FB3615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rgbClr val="A79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CF9885-3EB1-4137-A122-F76809C6A8E8}"/>
              </a:ext>
            </a:extLst>
          </p:cNvPr>
          <p:cNvGrpSpPr/>
          <p:nvPr/>
        </p:nvGrpSpPr>
        <p:grpSpPr>
          <a:xfrm>
            <a:off x="685529" y="565937"/>
            <a:ext cx="2693045" cy="523221"/>
            <a:chOff x="2301820" y="2497975"/>
            <a:chExt cx="2693045" cy="52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EEBF9D-2D1A-44A7-97E8-4BD381B433E0}"/>
                </a:ext>
              </a:extLst>
            </p:cNvPr>
            <p:cNvSpPr txBox="1"/>
            <p:nvPr/>
          </p:nvSpPr>
          <p:spPr>
            <a:xfrm>
              <a:off x="2301820" y="2497976"/>
              <a:ext cx="657552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EDABA9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01.</a:t>
              </a:r>
              <a:endParaRPr lang="ko-KR" altLang="en-US" sz="2800" dirty="0">
                <a:solidFill>
                  <a:srgbClr val="EDABA9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D04401-A116-4C64-B57B-9D52B0581DEC}"/>
                </a:ext>
              </a:extLst>
            </p:cNvPr>
            <p:cNvSpPr txBox="1"/>
            <p:nvPr/>
          </p:nvSpPr>
          <p:spPr>
            <a:xfrm>
              <a:off x="3108451" y="2497975"/>
              <a:ext cx="1886414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A09484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HTTP </a:t>
              </a:r>
              <a:r>
                <a:rPr lang="ko-KR" altLang="en-US" sz="2800" dirty="0">
                  <a:solidFill>
                    <a:srgbClr val="A09484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특징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F89EFC9-27B6-45B8-A44D-D05047F7F2C8}"/>
              </a:ext>
            </a:extLst>
          </p:cNvPr>
          <p:cNvSpPr txBox="1"/>
          <p:nvPr/>
        </p:nvSpPr>
        <p:spPr>
          <a:xfrm>
            <a:off x="3655310" y="565937"/>
            <a:ext cx="2023311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2. </a:t>
            </a:r>
            <a:r>
              <a:rPr lang="ko-KR" altLang="en-US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비연결성</a:t>
            </a:r>
            <a:endParaRPr lang="en-US" altLang="ko-KR" sz="28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3C37A7-E161-41E6-A98F-22F051AD2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419" y="1540329"/>
            <a:ext cx="4324350" cy="3352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A1AABF5-2F63-442A-B645-1F38B7487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987" y="1435889"/>
            <a:ext cx="4381500" cy="34861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960EDA-6BFC-4E3D-80F8-0DE5758AB0CA}"/>
              </a:ext>
            </a:extLst>
          </p:cNvPr>
          <p:cNvSpPr txBox="1"/>
          <p:nvPr/>
        </p:nvSpPr>
        <p:spPr>
          <a:xfrm>
            <a:off x="1787893" y="5108151"/>
            <a:ext cx="6290108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웹 브라우저로 사이트 요청하면 </a:t>
            </a:r>
            <a:r>
              <a:rPr lang="en-US" altLang="ko-KR" sz="16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HTML, </a:t>
            </a:r>
            <a:r>
              <a:rPr lang="ko-KR" altLang="en-US" sz="16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자바스크립트</a:t>
            </a:r>
            <a:r>
              <a:rPr lang="en-US" altLang="ko-KR" sz="16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CSS,</a:t>
            </a:r>
            <a:r>
              <a:rPr lang="ko-KR" altLang="en-US" sz="16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이미지 등 많은 자원이 함께 다운로드</a:t>
            </a:r>
            <a:endParaRPr lang="en-US" altLang="ko-KR" sz="16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endParaRPr lang="en-US" altLang="ko-KR" sz="16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ko-KR" altLang="en-US" sz="16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과거</a:t>
            </a:r>
            <a:r>
              <a:rPr lang="en-US" altLang="ko-KR" sz="16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: </a:t>
            </a:r>
            <a:r>
              <a:rPr lang="ko-KR" altLang="en-US" sz="16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연결</a:t>
            </a:r>
            <a:r>
              <a:rPr lang="en-US" altLang="ko-KR" sz="16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</a:t>
            </a:r>
            <a:r>
              <a:rPr lang="ko-KR" altLang="en-US" sz="16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요청</a:t>
            </a:r>
            <a:r>
              <a:rPr lang="en-US" altLang="ko-KR" sz="16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</a:t>
            </a:r>
            <a:r>
              <a:rPr lang="ko-KR" altLang="en-US" sz="16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응답</a:t>
            </a:r>
            <a:r>
              <a:rPr lang="en-US" altLang="ko-KR" sz="16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</a:t>
            </a:r>
            <a:r>
              <a:rPr lang="ko-KR" altLang="en-US" sz="16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종료 반복 되어 낭비가 됨 </a:t>
            </a:r>
            <a:endParaRPr lang="en-US" altLang="ko-KR" sz="16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ko-KR" altLang="en-US" sz="16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지금은 </a:t>
            </a:r>
            <a:r>
              <a:rPr lang="en-US" altLang="ko-KR" sz="16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</a:t>
            </a:r>
            <a:r>
              <a:rPr lang="ko-KR" altLang="en-US" sz="16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지속연결로 문제 해결</a:t>
            </a:r>
            <a:r>
              <a:rPr lang="en-US" altLang="ko-KR" sz="16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(</a:t>
            </a:r>
            <a:r>
              <a:rPr lang="ko-KR" altLang="en-US" sz="16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연결 해놓고</a:t>
            </a:r>
            <a:r>
              <a:rPr lang="en-US" altLang="ko-KR" sz="16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</a:t>
            </a:r>
            <a:r>
              <a:rPr lang="ko-KR" altLang="en-US" sz="16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하나씩 응답</a:t>
            </a:r>
            <a:r>
              <a:rPr lang="en-US" altLang="ko-KR" sz="16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16733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A10D31-C766-465F-A09D-F271FB3615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rgbClr val="A79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CF9885-3EB1-4137-A122-F76809C6A8E8}"/>
              </a:ext>
            </a:extLst>
          </p:cNvPr>
          <p:cNvGrpSpPr/>
          <p:nvPr/>
        </p:nvGrpSpPr>
        <p:grpSpPr>
          <a:xfrm>
            <a:off x="685529" y="565937"/>
            <a:ext cx="2693045" cy="523221"/>
            <a:chOff x="2301820" y="2497975"/>
            <a:chExt cx="2693045" cy="52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EEBF9D-2D1A-44A7-97E8-4BD381B433E0}"/>
                </a:ext>
              </a:extLst>
            </p:cNvPr>
            <p:cNvSpPr txBox="1"/>
            <p:nvPr/>
          </p:nvSpPr>
          <p:spPr>
            <a:xfrm>
              <a:off x="2301820" y="2497976"/>
              <a:ext cx="657552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EDABA9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01.</a:t>
              </a:r>
              <a:endParaRPr lang="ko-KR" altLang="en-US" sz="2800" dirty="0">
                <a:solidFill>
                  <a:srgbClr val="EDABA9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D04401-A116-4C64-B57B-9D52B0581DEC}"/>
                </a:ext>
              </a:extLst>
            </p:cNvPr>
            <p:cNvSpPr txBox="1"/>
            <p:nvPr/>
          </p:nvSpPr>
          <p:spPr>
            <a:xfrm>
              <a:off x="3108451" y="2497975"/>
              <a:ext cx="1886414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A09484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HTTP </a:t>
              </a:r>
              <a:r>
                <a:rPr lang="ko-KR" altLang="en-US" sz="2800" dirty="0">
                  <a:solidFill>
                    <a:srgbClr val="A09484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특징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F89EFC9-27B6-45B8-A44D-D05047F7F2C8}"/>
              </a:ext>
            </a:extLst>
          </p:cNvPr>
          <p:cNvSpPr txBox="1"/>
          <p:nvPr/>
        </p:nvSpPr>
        <p:spPr>
          <a:xfrm>
            <a:off x="3655310" y="565937"/>
            <a:ext cx="2647841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3. HTTP </a:t>
            </a:r>
            <a:r>
              <a:rPr lang="ko-KR" altLang="en-US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메시지</a:t>
            </a:r>
            <a:endParaRPr lang="en-US" altLang="ko-KR" sz="28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2D2A79-8741-4F6F-BCDA-923ECF107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02" y="2384849"/>
            <a:ext cx="4835116" cy="13849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354B56C-2A64-4762-B364-F6E931DEE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587" y="2384849"/>
            <a:ext cx="4835116" cy="24423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EB0F61-3C9B-4B2A-886B-CE44F263FCEC}"/>
              </a:ext>
            </a:extLst>
          </p:cNvPr>
          <p:cNvSpPr txBox="1"/>
          <p:nvPr/>
        </p:nvSpPr>
        <p:spPr>
          <a:xfrm>
            <a:off x="1343081" y="1655094"/>
            <a:ext cx="267400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HTTP </a:t>
            </a: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요청 메시지</a:t>
            </a:r>
            <a:endParaRPr lang="en-US" altLang="ko-KR" sz="24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F4E505-84E6-4C15-9193-0012CC9C2075}"/>
              </a:ext>
            </a:extLst>
          </p:cNvPr>
          <p:cNvSpPr txBox="1"/>
          <p:nvPr/>
        </p:nvSpPr>
        <p:spPr>
          <a:xfrm>
            <a:off x="7572153" y="1655094"/>
            <a:ext cx="267400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HTTP </a:t>
            </a: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응답 메시지</a:t>
            </a:r>
            <a:endParaRPr lang="en-US" altLang="ko-KR" sz="24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C6AA1C-E84E-4E6E-8CBF-1F87CA07FE6E}"/>
              </a:ext>
            </a:extLst>
          </p:cNvPr>
          <p:cNvSpPr txBox="1"/>
          <p:nvPr/>
        </p:nvSpPr>
        <p:spPr>
          <a:xfrm>
            <a:off x="5422518" y="2421085"/>
            <a:ext cx="1946274" cy="273921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Start-line</a:t>
            </a:r>
          </a:p>
          <a:p>
            <a:r>
              <a:rPr lang="en-US" altLang="ko-KR" sz="2400" dirty="0">
                <a:solidFill>
                  <a:srgbClr val="A09484"/>
                </a:solidFill>
                <a:highlight>
                  <a:srgbClr val="FFFF00"/>
                </a:highlight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Header</a:t>
            </a:r>
          </a:p>
          <a:p>
            <a:endParaRPr lang="en-US" altLang="ko-KR" sz="24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en-US" altLang="ko-KR" sz="2400" dirty="0">
                <a:solidFill>
                  <a:srgbClr val="00B050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Empty line</a:t>
            </a:r>
          </a:p>
          <a:p>
            <a:r>
              <a:rPr lang="en-US" altLang="ko-KR" sz="2400" dirty="0">
                <a:solidFill>
                  <a:srgbClr val="0070C0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Message body</a:t>
            </a:r>
          </a:p>
          <a:p>
            <a:endParaRPr lang="en-US" altLang="ko-KR" sz="28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4B244F-B5FA-448E-AE92-CE0F6D2A864A}"/>
              </a:ext>
            </a:extLst>
          </p:cNvPr>
          <p:cNvSpPr txBox="1"/>
          <p:nvPr/>
        </p:nvSpPr>
        <p:spPr>
          <a:xfrm>
            <a:off x="466047" y="4941296"/>
            <a:ext cx="2782428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HTTP</a:t>
            </a:r>
            <a:r>
              <a:rPr lang="ko-KR" altLang="en-US" sz="1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메서드 요청대상 </a:t>
            </a:r>
            <a:r>
              <a:rPr lang="en-US" altLang="ko-KR" sz="1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HTTP</a:t>
            </a:r>
            <a:r>
              <a:rPr lang="ko-KR" altLang="en-US" sz="1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버전</a:t>
            </a:r>
            <a:endParaRPr lang="en-US" altLang="ko-KR" sz="14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endParaRPr lang="en-US" altLang="ko-KR" sz="14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DD2C29-9F18-4ECC-ADE3-BA6D0A9C13EE}"/>
              </a:ext>
            </a:extLst>
          </p:cNvPr>
          <p:cNvSpPr txBox="1"/>
          <p:nvPr/>
        </p:nvSpPr>
        <p:spPr>
          <a:xfrm>
            <a:off x="465553" y="5546918"/>
            <a:ext cx="3326360" cy="95410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HTTP</a:t>
            </a:r>
            <a:r>
              <a:rPr lang="ko-KR" altLang="en-US" sz="1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메서드</a:t>
            </a:r>
            <a:r>
              <a:rPr lang="en-US" altLang="ko-KR" sz="1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: GET, POST, PUT, DELETE…</a:t>
            </a:r>
          </a:p>
          <a:p>
            <a:r>
              <a:rPr lang="ko-KR" altLang="en-US" sz="1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서버가 수행해야할 동작 지정</a:t>
            </a:r>
            <a:endParaRPr lang="en-US" altLang="ko-KR" sz="14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ko-KR" altLang="en-US" sz="1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요청대상</a:t>
            </a:r>
            <a:r>
              <a:rPr lang="en-US" altLang="ko-KR" sz="1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: </a:t>
            </a:r>
            <a:r>
              <a:rPr lang="ko-KR" altLang="en-US" sz="1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절대경로</a:t>
            </a:r>
            <a:endParaRPr lang="en-US" altLang="ko-KR" sz="14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en-US" altLang="ko-KR" sz="1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HTTP</a:t>
            </a:r>
            <a:r>
              <a:rPr lang="ko-KR" altLang="en-US" sz="1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버전</a:t>
            </a:r>
            <a:endParaRPr lang="en-US" altLang="ko-KR" sz="14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14BF66-51F5-43B3-B98D-83F8A96D42A4}"/>
              </a:ext>
            </a:extLst>
          </p:cNvPr>
          <p:cNvSpPr txBox="1"/>
          <p:nvPr/>
        </p:nvSpPr>
        <p:spPr>
          <a:xfrm>
            <a:off x="6691750" y="5224318"/>
            <a:ext cx="3152273" cy="138499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HTTP</a:t>
            </a:r>
            <a:r>
              <a:rPr lang="ko-KR" altLang="en-US" sz="1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버전 </a:t>
            </a:r>
            <a:r>
              <a:rPr lang="en-US" altLang="ko-KR" sz="1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HTTP</a:t>
            </a:r>
            <a:r>
              <a:rPr lang="ko-KR" altLang="en-US" sz="1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상태코드 이유문구</a:t>
            </a:r>
            <a:endParaRPr lang="en-US" altLang="ko-KR" sz="14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endParaRPr lang="en-US" altLang="ko-KR" sz="14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en-US" altLang="ko-KR" sz="1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HTTP</a:t>
            </a:r>
            <a:r>
              <a:rPr lang="ko-KR" altLang="en-US" sz="1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상태코드</a:t>
            </a:r>
            <a:r>
              <a:rPr lang="en-US" altLang="ko-KR" sz="1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: </a:t>
            </a:r>
            <a:r>
              <a:rPr lang="ko-KR" altLang="en-US" sz="1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요청성공</a:t>
            </a:r>
            <a:r>
              <a:rPr lang="en-US" altLang="ko-KR" sz="1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.</a:t>
            </a:r>
            <a:r>
              <a:rPr lang="ko-KR" altLang="en-US" sz="1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실패 알려줌</a:t>
            </a:r>
            <a:endParaRPr lang="en-US" altLang="ko-KR" sz="14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en-US" altLang="ko-KR" sz="1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200:</a:t>
            </a:r>
            <a:r>
              <a:rPr lang="ko-KR" altLang="en-US" sz="1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성공</a:t>
            </a:r>
            <a:endParaRPr lang="en-US" altLang="ko-KR" sz="14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en-US" altLang="ko-KR" sz="1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400: </a:t>
            </a:r>
            <a:r>
              <a:rPr lang="ko-KR" altLang="en-US" sz="1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클라이언트 요청 오류</a:t>
            </a:r>
            <a:endParaRPr lang="en-US" altLang="ko-KR" sz="14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en-US" altLang="ko-KR" sz="1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500: </a:t>
            </a:r>
            <a:r>
              <a:rPr lang="ko-KR" altLang="en-US" sz="1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서버 내부 오류</a:t>
            </a:r>
            <a:endParaRPr lang="en-US" altLang="ko-KR" sz="14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C61279-E55B-45D6-A20A-9B8D038AA042}"/>
              </a:ext>
            </a:extLst>
          </p:cNvPr>
          <p:cNvSpPr txBox="1"/>
          <p:nvPr/>
        </p:nvSpPr>
        <p:spPr>
          <a:xfrm>
            <a:off x="516221" y="7568311"/>
            <a:ext cx="6644768" cy="156966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헤더</a:t>
            </a:r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: HTTP</a:t>
            </a: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전송에 필요한 모든 부가정보</a:t>
            </a:r>
            <a:endParaRPr lang="en-US" altLang="ko-KR" sz="24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EX&gt;</a:t>
            </a: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메시지 바디정보</a:t>
            </a:r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크기</a:t>
            </a:r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압축</a:t>
            </a:r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인증</a:t>
            </a:r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</a:t>
            </a:r>
          </a:p>
          <a:p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요청 클라이언트 정보</a:t>
            </a:r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서버 애플리케이션 정보</a:t>
            </a:r>
            <a:endParaRPr lang="en-US" altLang="ko-KR" sz="24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캐시관리정보</a:t>
            </a:r>
            <a:endParaRPr lang="en-US" altLang="ko-KR" sz="24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726D27-DA63-475A-ADCC-5588896AF54D}"/>
              </a:ext>
            </a:extLst>
          </p:cNvPr>
          <p:cNvSpPr txBox="1"/>
          <p:nvPr/>
        </p:nvSpPr>
        <p:spPr>
          <a:xfrm>
            <a:off x="6921134" y="8792853"/>
            <a:ext cx="5270866" cy="15696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HTTP</a:t>
            </a: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메시지 바디</a:t>
            </a:r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: </a:t>
            </a: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실제 전송할 데이터 </a:t>
            </a:r>
            <a:endParaRPr lang="en-US" altLang="ko-KR" sz="24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HTML</a:t>
            </a: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문서</a:t>
            </a:r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이미지</a:t>
            </a:r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영상</a:t>
            </a:r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JSON… </a:t>
            </a: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등 모든 데이터 전송가능</a:t>
            </a:r>
            <a:endParaRPr lang="en-US" altLang="ko-KR" sz="24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7113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A10D31-C766-465F-A09D-F271FB3615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rgbClr val="A79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CF9885-3EB1-4137-A122-F76809C6A8E8}"/>
              </a:ext>
            </a:extLst>
          </p:cNvPr>
          <p:cNvGrpSpPr/>
          <p:nvPr/>
        </p:nvGrpSpPr>
        <p:grpSpPr>
          <a:xfrm>
            <a:off x="685529" y="565937"/>
            <a:ext cx="3052118" cy="523221"/>
            <a:chOff x="2301820" y="2497975"/>
            <a:chExt cx="3052118" cy="52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EEBF9D-2D1A-44A7-97E8-4BD381B433E0}"/>
                </a:ext>
              </a:extLst>
            </p:cNvPr>
            <p:cNvSpPr txBox="1"/>
            <p:nvPr/>
          </p:nvSpPr>
          <p:spPr>
            <a:xfrm>
              <a:off x="2301820" y="2497976"/>
              <a:ext cx="657552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EDABA9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01.</a:t>
              </a:r>
              <a:endParaRPr lang="ko-KR" altLang="en-US" sz="2800" dirty="0">
                <a:solidFill>
                  <a:srgbClr val="EDABA9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D04401-A116-4C64-B57B-9D52B0581DEC}"/>
                </a:ext>
              </a:extLst>
            </p:cNvPr>
            <p:cNvSpPr txBox="1"/>
            <p:nvPr/>
          </p:nvSpPr>
          <p:spPr>
            <a:xfrm>
              <a:off x="3108451" y="2497975"/>
              <a:ext cx="2245487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A09484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HTTP </a:t>
              </a:r>
              <a:r>
                <a:rPr lang="ko-KR" altLang="en-US" sz="2800" dirty="0">
                  <a:solidFill>
                    <a:srgbClr val="A09484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메서드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8189F65-48EB-4E0A-A30D-98B578E2DAEA}"/>
              </a:ext>
            </a:extLst>
          </p:cNvPr>
          <p:cNvSpPr txBox="1"/>
          <p:nvPr/>
        </p:nvSpPr>
        <p:spPr>
          <a:xfrm>
            <a:off x="1458448" y="2211031"/>
            <a:ext cx="9322809" cy="34163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GET: </a:t>
            </a: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리소스 조회</a:t>
            </a:r>
            <a:b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</a:br>
            <a:endParaRPr lang="en-US" altLang="ko-KR" sz="24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POST: </a:t>
            </a: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요청 데이터 처리</a:t>
            </a:r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주로 등록</a:t>
            </a:r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회원가입</a:t>
            </a:r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게시판 글쓰기</a:t>
            </a:r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댓글</a:t>
            </a:r>
            <a:b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</a:br>
            <a:endParaRPr lang="en-US" altLang="ko-KR" sz="24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PUT: </a:t>
            </a: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리소스 대체</a:t>
            </a:r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해당 리소스 없으면 생성</a:t>
            </a:r>
            <a:b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</a:br>
            <a:endParaRPr lang="en-US" altLang="ko-KR" sz="24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PATCH: </a:t>
            </a: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리소스 부분 변경</a:t>
            </a:r>
            <a:b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</a:br>
            <a:endParaRPr lang="en-US" altLang="ko-KR" sz="24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DELETE: </a:t>
            </a: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리소스 삭제 </a:t>
            </a:r>
            <a:endParaRPr lang="en-US" altLang="ko-KR" sz="24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6746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A10D31-C766-465F-A09D-F271FB3615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rgbClr val="A79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CF9885-3EB1-4137-A122-F76809C6A8E8}"/>
              </a:ext>
            </a:extLst>
          </p:cNvPr>
          <p:cNvGrpSpPr/>
          <p:nvPr/>
        </p:nvGrpSpPr>
        <p:grpSpPr>
          <a:xfrm>
            <a:off x="685529" y="565937"/>
            <a:ext cx="6530698" cy="523221"/>
            <a:chOff x="2301820" y="2497975"/>
            <a:chExt cx="6530698" cy="52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EEBF9D-2D1A-44A7-97E8-4BD381B433E0}"/>
                </a:ext>
              </a:extLst>
            </p:cNvPr>
            <p:cNvSpPr txBox="1"/>
            <p:nvPr/>
          </p:nvSpPr>
          <p:spPr>
            <a:xfrm>
              <a:off x="2301820" y="2497976"/>
              <a:ext cx="657552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EDABA9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01.</a:t>
              </a:r>
              <a:endParaRPr lang="ko-KR" altLang="en-US" sz="2800" dirty="0">
                <a:solidFill>
                  <a:srgbClr val="EDABA9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D04401-A116-4C64-B57B-9D52B0581DEC}"/>
                </a:ext>
              </a:extLst>
            </p:cNvPr>
            <p:cNvSpPr txBox="1"/>
            <p:nvPr/>
          </p:nvSpPr>
          <p:spPr>
            <a:xfrm>
              <a:off x="3108451" y="2497975"/>
              <a:ext cx="5724067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A09484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HTTP </a:t>
              </a:r>
              <a:r>
                <a:rPr lang="ko-KR" altLang="en-US" sz="2800" dirty="0">
                  <a:solidFill>
                    <a:srgbClr val="A09484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메서드 </a:t>
              </a:r>
              <a:r>
                <a:rPr lang="en-US" altLang="ko-KR" sz="2800" dirty="0">
                  <a:solidFill>
                    <a:srgbClr val="A09484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– PUT/PATCH </a:t>
              </a:r>
              <a:r>
                <a:rPr lang="ko-KR" altLang="en-US" sz="2800" dirty="0">
                  <a:solidFill>
                    <a:srgbClr val="A09484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차이점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8D6A004-9279-49B1-B030-0D58B9D20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90" y="1766887"/>
            <a:ext cx="7515225" cy="33242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84B2A7-A10D-4420-BD75-1E04BF4A8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5410" y="1089157"/>
            <a:ext cx="3309437" cy="18192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5B7E6A4-E9DF-4DF7-833A-F5A1E1569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5410" y="4483649"/>
            <a:ext cx="30099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70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A10D31-C766-465F-A09D-F271FB3615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rgbClr val="A79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CF9885-3EB1-4137-A122-F76809C6A8E8}"/>
              </a:ext>
            </a:extLst>
          </p:cNvPr>
          <p:cNvGrpSpPr/>
          <p:nvPr/>
        </p:nvGrpSpPr>
        <p:grpSpPr>
          <a:xfrm>
            <a:off x="685529" y="565937"/>
            <a:ext cx="4615046" cy="523221"/>
            <a:chOff x="2301820" y="2497975"/>
            <a:chExt cx="4615046" cy="52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EEBF9D-2D1A-44A7-97E8-4BD381B433E0}"/>
                </a:ext>
              </a:extLst>
            </p:cNvPr>
            <p:cNvSpPr txBox="1"/>
            <p:nvPr/>
          </p:nvSpPr>
          <p:spPr>
            <a:xfrm>
              <a:off x="2301820" y="2497976"/>
              <a:ext cx="657552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EDABA9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01.</a:t>
              </a:r>
              <a:endParaRPr lang="ko-KR" altLang="en-US" sz="2800" dirty="0">
                <a:solidFill>
                  <a:srgbClr val="EDABA9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D04401-A116-4C64-B57B-9D52B0581DEC}"/>
                </a:ext>
              </a:extLst>
            </p:cNvPr>
            <p:cNvSpPr txBox="1"/>
            <p:nvPr/>
          </p:nvSpPr>
          <p:spPr>
            <a:xfrm>
              <a:off x="3108451" y="2497975"/>
              <a:ext cx="3808415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A09484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HTTP</a:t>
              </a:r>
              <a:r>
                <a:rPr lang="ko-KR" altLang="en-US" sz="2800" dirty="0">
                  <a:solidFill>
                    <a:srgbClr val="A09484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 데이터 전달방식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7C2A134-C726-4B41-A474-C840398C8E80}"/>
              </a:ext>
            </a:extLst>
          </p:cNvPr>
          <p:cNvSpPr txBox="1"/>
          <p:nvPr/>
        </p:nvSpPr>
        <p:spPr>
          <a:xfrm>
            <a:off x="1343081" y="2024623"/>
            <a:ext cx="8566769" cy="353943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쿼리 파라미터를 통한 데이터 전송</a:t>
            </a:r>
            <a:endParaRPr lang="en-US" altLang="ko-KR" sz="28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914400" lvl="1" indent="-457200">
              <a:buFontTx/>
              <a:buChar char="-"/>
            </a:pPr>
            <a:r>
              <a:rPr lang="en-US" altLang="ko-KR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GET</a:t>
            </a:r>
          </a:p>
          <a:p>
            <a:pPr marL="914400" lvl="1" indent="-457200">
              <a:buFontTx/>
              <a:buChar char="-"/>
            </a:pPr>
            <a:r>
              <a:rPr lang="ko-KR" altLang="en-US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주로 정렬 필터</a:t>
            </a:r>
            <a:r>
              <a:rPr lang="en-US" altLang="ko-KR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(</a:t>
            </a:r>
            <a:r>
              <a:rPr lang="ko-KR" altLang="en-US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검색어</a:t>
            </a:r>
            <a:r>
              <a:rPr lang="en-US" altLang="ko-KR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)</a:t>
            </a:r>
          </a:p>
          <a:p>
            <a:pPr marL="514350" indent="-514350">
              <a:buAutoNum type="arabicPeriod"/>
            </a:pPr>
            <a:endParaRPr lang="en-US" altLang="ko-KR" sz="28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메시지 바디를 통한 데이터 전송</a:t>
            </a:r>
            <a:endParaRPr lang="en-US" altLang="ko-KR" sz="28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914400" lvl="1" indent="-457200">
              <a:buFontTx/>
              <a:buChar char="-"/>
            </a:pPr>
            <a:r>
              <a:rPr lang="en-US" altLang="ko-KR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POST,</a:t>
            </a:r>
            <a:r>
              <a:rPr lang="ko-KR" altLang="en-US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</a:t>
            </a:r>
            <a:r>
              <a:rPr lang="en-US" altLang="ko-KR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PUT,</a:t>
            </a:r>
            <a:r>
              <a:rPr lang="ko-KR" altLang="en-US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</a:t>
            </a:r>
            <a:r>
              <a:rPr lang="en-US" altLang="ko-KR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PATCH</a:t>
            </a:r>
          </a:p>
          <a:p>
            <a:pPr marL="914400" lvl="1" indent="-457200">
              <a:buFontTx/>
              <a:buChar char="-"/>
            </a:pPr>
            <a:r>
              <a:rPr lang="ko-KR" altLang="en-US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회원가입</a:t>
            </a:r>
            <a:r>
              <a:rPr lang="en-US" altLang="ko-KR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</a:t>
            </a:r>
            <a:r>
              <a:rPr lang="ko-KR" altLang="en-US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상품 주문</a:t>
            </a:r>
            <a:r>
              <a:rPr lang="en-US" altLang="ko-KR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</a:t>
            </a:r>
            <a:r>
              <a:rPr lang="ko-KR" altLang="en-US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리소스 등록</a:t>
            </a:r>
            <a:r>
              <a:rPr lang="en-US" altLang="ko-KR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</a:t>
            </a:r>
            <a:r>
              <a:rPr lang="ko-KR" altLang="en-US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리소스 변경</a:t>
            </a:r>
            <a:endParaRPr lang="en-US" altLang="ko-KR" sz="28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514350" indent="-514350">
              <a:buAutoNum type="arabicPeriod"/>
            </a:pPr>
            <a:endParaRPr lang="ko-KR" altLang="en-US" sz="28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041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A10D31-C766-465F-A09D-F271FB3615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rgbClr val="A79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CF9885-3EB1-4137-A122-F76809C6A8E8}"/>
              </a:ext>
            </a:extLst>
          </p:cNvPr>
          <p:cNvGrpSpPr/>
          <p:nvPr/>
        </p:nvGrpSpPr>
        <p:grpSpPr>
          <a:xfrm>
            <a:off x="685529" y="565937"/>
            <a:ext cx="4615046" cy="523221"/>
            <a:chOff x="2301820" y="2497975"/>
            <a:chExt cx="4615046" cy="52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EEBF9D-2D1A-44A7-97E8-4BD381B433E0}"/>
                </a:ext>
              </a:extLst>
            </p:cNvPr>
            <p:cNvSpPr txBox="1"/>
            <p:nvPr/>
          </p:nvSpPr>
          <p:spPr>
            <a:xfrm>
              <a:off x="2301820" y="2497976"/>
              <a:ext cx="657552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EDABA9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01.</a:t>
              </a:r>
              <a:endParaRPr lang="ko-KR" altLang="en-US" sz="2800" dirty="0">
                <a:solidFill>
                  <a:srgbClr val="EDABA9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D04401-A116-4C64-B57B-9D52B0581DEC}"/>
                </a:ext>
              </a:extLst>
            </p:cNvPr>
            <p:cNvSpPr txBox="1"/>
            <p:nvPr/>
          </p:nvSpPr>
          <p:spPr>
            <a:xfrm>
              <a:off x="3108451" y="2497975"/>
              <a:ext cx="3808415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A09484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HTTP</a:t>
              </a:r>
              <a:r>
                <a:rPr lang="ko-KR" altLang="en-US" sz="2800" dirty="0">
                  <a:solidFill>
                    <a:srgbClr val="A09484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 데이터 전달방식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7C2A134-C726-4B41-A474-C840398C8E80}"/>
              </a:ext>
            </a:extLst>
          </p:cNvPr>
          <p:cNvSpPr txBox="1"/>
          <p:nvPr/>
        </p:nvSpPr>
        <p:spPr>
          <a:xfrm>
            <a:off x="685529" y="1890857"/>
            <a:ext cx="5455340" cy="440120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정적 데이터 조회</a:t>
            </a:r>
            <a:endParaRPr lang="en-US" altLang="ko-KR" sz="28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lvl="1"/>
            <a:r>
              <a:rPr lang="en-US" altLang="ko-KR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- </a:t>
            </a:r>
            <a:r>
              <a:rPr lang="ko-KR" altLang="en-US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이미지</a:t>
            </a:r>
            <a:r>
              <a:rPr lang="en-US" altLang="ko-KR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</a:t>
            </a:r>
            <a:r>
              <a:rPr lang="ko-KR" altLang="en-US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정적 텍스트 문서 </a:t>
            </a:r>
            <a:endParaRPr lang="en-US" altLang="ko-KR" sz="28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lvl="1"/>
            <a:r>
              <a:rPr lang="en-US" altLang="ko-KR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- GET</a:t>
            </a:r>
            <a:br>
              <a:rPr lang="en-US" altLang="ko-KR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</a:br>
            <a:endParaRPr lang="en-US" altLang="ko-KR" sz="28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동적 데이터 조회</a:t>
            </a:r>
            <a:endParaRPr lang="en-US" altLang="ko-KR" sz="28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lvl="1"/>
            <a:r>
              <a:rPr lang="en-US" altLang="ko-KR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- </a:t>
            </a:r>
            <a:r>
              <a:rPr lang="ko-KR" altLang="en-US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쿼리 파라미터 사용</a:t>
            </a:r>
            <a:endParaRPr lang="en-US" altLang="ko-KR" sz="28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lvl="1"/>
            <a:r>
              <a:rPr lang="en-US" altLang="ko-KR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- </a:t>
            </a:r>
            <a:r>
              <a:rPr lang="ko-KR" altLang="en-US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검색</a:t>
            </a:r>
            <a:r>
              <a:rPr lang="en-US" altLang="ko-KR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</a:t>
            </a:r>
            <a:r>
              <a:rPr lang="ko-KR" altLang="en-US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게시판 목록 정렬 필터</a:t>
            </a:r>
            <a:endParaRPr lang="en-US" altLang="ko-KR" sz="28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lvl="1"/>
            <a:r>
              <a:rPr lang="en-US" altLang="ko-KR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- GET</a:t>
            </a:r>
          </a:p>
          <a:p>
            <a:pPr marL="914400" lvl="1" indent="-457200">
              <a:buFontTx/>
              <a:buChar char="-"/>
            </a:pPr>
            <a:endParaRPr lang="en-US" altLang="ko-KR" sz="28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514350" indent="-514350">
              <a:buAutoNum type="arabicPeriod"/>
            </a:pPr>
            <a:endParaRPr lang="en-US" altLang="ko-KR" sz="28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F70067-F05C-4A5F-9CBC-13D3911D0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207" y="1322614"/>
            <a:ext cx="5871210" cy="2628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491B1B-F10B-4919-922E-A1AA430FB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869" y="4104811"/>
            <a:ext cx="5240145" cy="233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804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A10D31-C766-465F-A09D-F271FB3615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rgbClr val="A79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CF9885-3EB1-4137-A122-F76809C6A8E8}"/>
              </a:ext>
            </a:extLst>
          </p:cNvPr>
          <p:cNvGrpSpPr/>
          <p:nvPr/>
        </p:nvGrpSpPr>
        <p:grpSpPr>
          <a:xfrm>
            <a:off x="685529" y="565937"/>
            <a:ext cx="4615046" cy="523221"/>
            <a:chOff x="2301820" y="2497975"/>
            <a:chExt cx="4615046" cy="52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EEBF9D-2D1A-44A7-97E8-4BD381B433E0}"/>
                </a:ext>
              </a:extLst>
            </p:cNvPr>
            <p:cNvSpPr txBox="1"/>
            <p:nvPr/>
          </p:nvSpPr>
          <p:spPr>
            <a:xfrm>
              <a:off x="2301820" y="2497976"/>
              <a:ext cx="657552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EDABA9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01.</a:t>
              </a:r>
              <a:endParaRPr lang="ko-KR" altLang="en-US" sz="2800" dirty="0">
                <a:solidFill>
                  <a:srgbClr val="EDABA9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D04401-A116-4C64-B57B-9D52B0581DEC}"/>
                </a:ext>
              </a:extLst>
            </p:cNvPr>
            <p:cNvSpPr txBox="1"/>
            <p:nvPr/>
          </p:nvSpPr>
          <p:spPr>
            <a:xfrm>
              <a:off x="3108451" y="2497975"/>
              <a:ext cx="3808415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A09484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HTTP</a:t>
              </a:r>
              <a:r>
                <a:rPr lang="ko-KR" altLang="en-US" sz="2800" dirty="0">
                  <a:solidFill>
                    <a:srgbClr val="A09484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 데이터 전달방식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7C2A134-C726-4B41-A474-C840398C8E80}"/>
              </a:ext>
            </a:extLst>
          </p:cNvPr>
          <p:cNvSpPr txBox="1"/>
          <p:nvPr/>
        </p:nvSpPr>
        <p:spPr>
          <a:xfrm>
            <a:off x="1492160" y="3404665"/>
            <a:ext cx="6378669" cy="267765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3. HTML Form </a:t>
            </a:r>
            <a:r>
              <a:rPr lang="ko-KR" altLang="en-US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통한 데이터 전송</a:t>
            </a:r>
            <a:endParaRPr lang="en-US" altLang="ko-KR" sz="28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en-US" altLang="ko-KR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	-POST:</a:t>
            </a:r>
            <a:r>
              <a:rPr lang="ko-KR" altLang="en-US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저장</a:t>
            </a:r>
            <a:endParaRPr lang="en-US" altLang="ko-KR" sz="28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en-US" altLang="ko-KR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	- </a:t>
            </a:r>
            <a:r>
              <a:rPr lang="ko-KR" altLang="en-US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회원가입</a:t>
            </a:r>
            <a:r>
              <a:rPr lang="en-US" altLang="ko-KR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</a:t>
            </a:r>
            <a:r>
              <a:rPr lang="ko-KR" altLang="en-US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상품 주문</a:t>
            </a:r>
            <a:r>
              <a:rPr lang="en-US" altLang="ko-KR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</a:t>
            </a:r>
            <a:r>
              <a:rPr lang="ko-KR" altLang="en-US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데이터 변경 </a:t>
            </a:r>
            <a:endParaRPr lang="en-US" altLang="ko-KR" sz="28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en-US" altLang="ko-KR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	* HTML Form: GET, POST</a:t>
            </a:r>
            <a:r>
              <a:rPr lang="ko-KR" altLang="en-US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만 지원</a:t>
            </a:r>
            <a:br>
              <a:rPr lang="en-US" altLang="ko-KR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</a:br>
            <a:endParaRPr lang="en-US" altLang="ko-KR" sz="28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en-US" altLang="ko-KR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4. HTML API </a:t>
            </a:r>
            <a:r>
              <a:rPr lang="ko-KR" altLang="en-US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통한 데이터 전송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B5F3CA-8B15-4FDF-86A6-772FA67D1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412" y="1394575"/>
            <a:ext cx="787717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271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A10D31-C766-465F-A09D-F271FB3615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rgbClr val="A79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CF9885-3EB1-4137-A122-F76809C6A8E8}"/>
              </a:ext>
            </a:extLst>
          </p:cNvPr>
          <p:cNvGrpSpPr/>
          <p:nvPr/>
        </p:nvGrpSpPr>
        <p:grpSpPr>
          <a:xfrm>
            <a:off x="685529" y="565937"/>
            <a:ext cx="4615046" cy="523221"/>
            <a:chOff x="2301820" y="2497975"/>
            <a:chExt cx="4615046" cy="52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EEBF9D-2D1A-44A7-97E8-4BD381B433E0}"/>
                </a:ext>
              </a:extLst>
            </p:cNvPr>
            <p:cNvSpPr txBox="1"/>
            <p:nvPr/>
          </p:nvSpPr>
          <p:spPr>
            <a:xfrm>
              <a:off x="2301820" y="2497976"/>
              <a:ext cx="657552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EDABA9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01.</a:t>
              </a:r>
              <a:endParaRPr lang="ko-KR" altLang="en-US" sz="2800" dirty="0">
                <a:solidFill>
                  <a:srgbClr val="EDABA9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D04401-A116-4C64-B57B-9D52B0581DEC}"/>
                </a:ext>
              </a:extLst>
            </p:cNvPr>
            <p:cNvSpPr txBox="1"/>
            <p:nvPr/>
          </p:nvSpPr>
          <p:spPr>
            <a:xfrm>
              <a:off x="3108451" y="2497975"/>
              <a:ext cx="3808415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A09484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HTTP</a:t>
              </a:r>
              <a:r>
                <a:rPr lang="ko-KR" altLang="en-US" sz="2800" dirty="0">
                  <a:solidFill>
                    <a:srgbClr val="A09484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 데이터 전달방식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7C2A134-C726-4B41-A474-C840398C8E80}"/>
              </a:ext>
            </a:extLst>
          </p:cNvPr>
          <p:cNvSpPr txBox="1"/>
          <p:nvPr/>
        </p:nvSpPr>
        <p:spPr>
          <a:xfrm>
            <a:off x="780634" y="3239455"/>
            <a:ext cx="9207392" cy="273921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4. </a:t>
            </a:r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HTML API </a:t>
            </a: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통한 데이터 전송</a:t>
            </a:r>
            <a:endParaRPr lang="en-US" altLang="ko-KR" sz="24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endParaRPr lang="en-US" altLang="ko-KR" sz="24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서버 </a:t>
            </a:r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TO </a:t>
            </a: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서버</a:t>
            </a:r>
            <a:endParaRPr lang="en-US" altLang="ko-KR" sz="24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HTML</a:t>
            </a: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에서 </a:t>
            </a:r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Form </a:t>
            </a: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전송 대신 자바 스크립트를 통한 통신에 사용</a:t>
            </a:r>
            <a:endParaRPr lang="en-US" altLang="ko-KR" sz="24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React, </a:t>
            </a:r>
            <a:r>
              <a:rPr lang="en-US" altLang="ko-KR" sz="2400" dirty="0" err="1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VueJs</a:t>
            </a:r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같은 웹 클라이언트와 </a:t>
            </a:r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API </a:t>
            </a: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통신</a:t>
            </a:r>
            <a:endParaRPr lang="en-US" altLang="ko-KR" sz="24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POST, PUT, PATCH: </a:t>
            </a: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메시지 바디를 통해 데이터 전송</a:t>
            </a:r>
            <a:endParaRPr lang="en-US" altLang="ko-KR" sz="24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Content-Type: Application/</a:t>
            </a:r>
            <a:r>
              <a:rPr lang="en-US" altLang="ko-KR" sz="2400" dirty="0" err="1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json</a:t>
            </a:r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주로 사용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41419E-FEE0-4F5C-A32C-FF8B76C9A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872" y="769446"/>
            <a:ext cx="6410325" cy="3181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59C202-7CF5-41DE-BF53-5927CEE0C9CD}"/>
              </a:ext>
            </a:extLst>
          </p:cNvPr>
          <p:cNvSpPr txBox="1"/>
          <p:nvPr/>
        </p:nvSpPr>
        <p:spPr>
          <a:xfrm>
            <a:off x="1359410" y="7471483"/>
            <a:ext cx="3517310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JSON </a:t>
            </a: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객체는 </a:t>
            </a:r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{ } </a:t>
            </a: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로 표현</a:t>
            </a:r>
            <a:endParaRPr lang="en-US" altLang="ko-KR" sz="24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“</a:t>
            </a: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이름</a:t>
            </a:r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”:</a:t>
            </a: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값</a:t>
            </a:r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으로 표시</a:t>
            </a:r>
            <a:endParaRPr lang="en-US" altLang="ko-KR" sz="24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배열은</a:t>
            </a:r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[]</a:t>
            </a: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로 표현 </a:t>
            </a:r>
          </a:p>
        </p:txBody>
      </p:sp>
    </p:spTree>
    <p:extLst>
      <p:ext uri="{BB962C8B-B14F-4D97-AF65-F5344CB8AC3E}">
        <p14:creationId xmlns:p14="http://schemas.microsoft.com/office/powerpoint/2010/main" val="3546766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2568912" y="1460484"/>
            <a:ext cx="7054175" cy="92333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Table of </a:t>
            </a:r>
            <a:r>
              <a:rPr lang="en-US" altLang="ko-KR" sz="5400" dirty="0">
                <a:solidFill>
                  <a:srgbClr val="EDABA9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Contents</a:t>
            </a:r>
            <a:endParaRPr lang="ko-KR" altLang="en-US" sz="5400" dirty="0">
              <a:solidFill>
                <a:srgbClr val="EDABA9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A10D31-C766-465F-A09D-F271FB3615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rgbClr val="A79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8A80212-C367-419D-B509-6DFC0A102272}"/>
              </a:ext>
            </a:extLst>
          </p:cNvPr>
          <p:cNvGrpSpPr/>
          <p:nvPr/>
        </p:nvGrpSpPr>
        <p:grpSpPr>
          <a:xfrm>
            <a:off x="3011341" y="3330760"/>
            <a:ext cx="1040670" cy="1508105"/>
            <a:chOff x="1414504" y="3179144"/>
            <a:chExt cx="1040670" cy="150810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EEBF9D-2D1A-44A7-97E8-4BD381B433E0}"/>
                </a:ext>
              </a:extLst>
            </p:cNvPr>
            <p:cNvSpPr txBox="1"/>
            <p:nvPr/>
          </p:nvSpPr>
          <p:spPr>
            <a:xfrm>
              <a:off x="1414504" y="3179144"/>
              <a:ext cx="1040670" cy="83099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solidFill>
                    <a:srgbClr val="EDABA9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01</a:t>
              </a:r>
              <a:endParaRPr lang="ko-KR" altLang="en-US" sz="4800" dirty="0">
                <a:solidFill>
                  <a:srgbClr val="EDABA9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D04401-A116-4C64-B57B-9D52B0581DEC}"/>
                </a:ext>
              </a:extLst>
            </p:cNvPr>
            <p:cNvSpPr txBox="1"/>
            <p:nvPr/>
          </p:nvSpPr>
          <p:spPr>
            <a:xfrm>
              <a:off x="1472405" y="4010141"/>
              <a:ext cx="734432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A09484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HTTP</a:t>
              </a:r>
              <a:endParaRPr lang="ko-KR" altLang="en-US" sz="16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43CA2D-B067-4EF0-A870-A0C884C259ED}"/>
                </a:ext>
              </a:extLst>
            </p:cNvPr>
            <p:cNvSpPr txBox="1"/>
            <p:nvPr/>
          </p:nvSpPr>
          <p:spPr>
            <a:xfrm>
              <a:off x="1828078" y="4441028"/>
              <a:ext cx="213520" cy="24622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i="0" dirty="0">
                  <a:solidFill>
                    <a:srgbClr val="A09484"/>
                  </a:solidFill>
                  <a:effectLst/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.</a:t>
              </a:r>
              <a:endParaRPr lang="en-US" altLang="ko-KR" sz="1000" dirty="0">
                <a:solidFill>
                  <a:srgbClr val="A09484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BA0A51B-F426-4369-B91A-7FAD55C446C4}"/>
              </a:ext>
            </a:extLst>
          </p:cNvPr>
          <p:cNvGrpSpPr/>
          <p:nvPr/>
        </p:nvGrpSpPr>
        <p:grpSpPr>
          <a:xfrm>
            <a:off x="5550818" y="3330760"/>
            <a:ext cx="1090363" cy="1508105"/>
            <a:chOff x="1414504" y="3179144"/>
            <a:chExt cx="1090363" cy="150810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01B9105-15E9-40EE-85B3-575FEE2BCF00}"/>
                </a:ext>
              </a:extLst>
            </p:cNvPr>
            <p:cNvSpPr txBox="1"/>
            <p:nvPr/>
          </p:nvSpPr>
          <p:spPr>
            <a:xfrm>
              <a:off x="1414504" y="3179144"/>
              <a:ext cx="1090363" cy="83099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solidFill>
                    <a:srgbClr val="EDABA9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02</a:t>
              </a:r>
              <a:endParaRPr lang="ko-KR" altLang="en-US" sz="4800" dirty="0">
                <a:solidFill>
                  <a:srgbClr val="EDABA9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150542D-8527-465D-8C00-EE1608A3A058}"/>
                </a:ext>
              </a:extLst>
            </p:cNvPr>
            <p:cNvSpPr txBox="1"/>
            <p:nvPr/>
          </p:nvSpPr>
          <p:spPr>
            <a:xfrm>
              <a:off x="1532933" y="4035089"/>
              <a:ext cx="672556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A09484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WAS</a:t>
              </a:r>
              <a:endParaRPr lang="ko-KR" altLang="en-US" sz="16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08915B6-0D4A-4B7F-AB66-69471082C869}"/>
                </a:ext>
              </a:extLst>
            </p:cNvPr>
            <p:cNvSpPr txBox="1"/>
            <p:nvPr/>
          </p:nvSpPr>
          <p:spPr>
            <a:xfrm>
              <a:off x="1842473" y="4441028"/>
              <a:ext cx="184731" cy="24622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1000" dirty="0">
                <a:solidFill>
                  <a:srgbClr val="A09484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2E9B408-7248-45C3-A245-7AB74A71F6D3}"/>
              </a:ext>
            </a:extLst>
          </p:cNvPr>
          <p:cNvGrpSpPr/>
          <p:nvPr/>
        </p:nvGrpSpPr>
        <p:grpSpPr>
          <a:xfrm>
            <a:off x="7766839" y="3330760"/>
            <a:ext cx="1460080" cy="1508105"/>
            <a:chOff x="1091048" y="3179144"/>
            <a:chExt cx="1460080" cy="150810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204A993-78B4-448C-938D-323178942E36}"/>
                </a:ext>
              </a:extLst>
            </p:cNvPr>
            <p:cNvSpPr txBox="1"/>
            <p:nvPr/>
          </p:nvSpPr>
          <p:spPr>
            <a:xfrm>
              <a:off x="1414504" y="3179144"/>
              <a:ext cx="1090363" cy="83099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solidFill>
                    <a:srgbClr val="EDABA9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03</a:t>
              </a:r>
              <a:endParaRPr lang="ko-KR" altLang="en-US" sz="4800" dirty="0">
                <a:solidFill>
                  <a:srgbClr val="EDABA9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0541754-333F-4F93-843A-3CFD6E14D441}"/>
                </a:ext>
              </a:extLst>
            </p:cNvPr>
            <p:cNvSpPr txBox="1"/>
            <p:nvPr/>
          </p:nvSpPr>
          <p:spPr>
            <a:xfrm>
              <a:off x="1091048" y="4010141"/>
              <a:ext cx="1460080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A09484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DB</a:t>
              </a:r>
              <a:r>
                <a:rPr lang="ko-KR" altLang="en-US" dirty="0">
                  <a:solidFill>
                    <a:srgbClr val="A09484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와 </a:t>
              </a:r>
              <a:r>
                <a:rPr lang="en-US" altLang="ko-KR" dirty="0">
                  <a:solidFill>
                    <a:srgbClr val="A09484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INDEX</a:t>
              </a:r>
              <a:endParaRPr lang="ko-KR" altLang="en-US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27798FF-89E8-46B0-AD22-AF241CD31E37}"/>
                </a:ext>
              </a:extLst>
            </p:cNvPr>
            <p:cNvSpPr txBox="1"/>
            <p:nvPr/>
          </p:nvSpPr>
          <p:spPr>
            <a:xfrm>
              <a:off x="1842473" y="4441028"/>
              <a:ext cx="184731" cy="24622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1000" dirty="0">
                <a:solidFill>
                  <a:srgbClr val="A09484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B4BB18D7-FF9E-4123-9873-8098AAA90205}"/>
              </a:ext>
            </a:extLst>
          </p:cNvPr>
          <p:cNvGrpSpPr/>
          <p:nvPr/>
        </p:nvGrpSpPr>
        <p:grpSpPr>
          <a:xfrm>
            <a:off x="1045633" y="2765541"/>
            <a:ext cx="10100734" cy="2603500"/>
            <a:chOff x="1045633" y="2765541"/>
            <a:chExt cx="10100734" cy="2603500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ADC6310E-5DB1-4448-A666-275BAB06D957}"/>
                </a:ext>
              </a:extLst>
            </p:cNvPr>
            <p:cNvCxnSpPr>
              <a:cxnSpLocks/>
            </p:cNvCxnSpPr>
            <p:nvPr/>
          </p:nvCxnSpPr>
          <p:spPr>
            <a:xfrm>
              <a:off x="1045633" y="2765541"/>
              <a:ext cx="10100734" cy="0"/>
            </a:xfrm>
            <a:prstGeom prst="line">
              <a:avLst/>
            </a:prstGeom>
            <a:ln w="15875">
              <a:solidFill>
                <a:srgbClr val="A09484">
                  <a:alpha val="4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B6CA741-9454-4106-A6B8-40999E5E6D63}"/>
                </a:ext>
              </a:extLst>
            </p:cNvPr>
            <p:cNvCxnSpPr>
              <a:cxnSpLocks/>
            </p:cNvCxnSpPr>
            <p:nvPr/>
          </p:nvCxnSpPr>
          <p:spPr>
            <a:xfrm>
              <a:off x="1045633" y="5369041"/>
              <a:ext cx="10100734" cy="0"/>
            </a:xfrm>
            <a:prstGeom prst="line">
              <a:avLst/>
            </a:prstGeom>
            <a:ln w="15875">
              <a:solidFill>
                <a:srgbClr val="A09484">
                  <a:alpha val="4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42B97D7-A393-4664-BC29-5082112AE356}"/>
              </a:ext>
            </a:extLst>
          </p:cNvPr>
          <p:cNvGrpSpPr/>
          <p:nvPr/>
        </p:nvGrpSpPr>
        <p:grpSpPr>
          <a:xfrm>
            <a:off x="1045633" y="2800583"/>
            <a:ext cx="10100734" cy="2603500"/>
            <a:chOff x="1045633" y="2765541"/>
            <a:chExt cx="10100734" cy="2603500"/>
          </a:xfrm>
        </p:grpSpPr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EEB3CC2B-C3A5-4989-8DEB-931FCB8748A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633" y="2765541"/>
              <a:ext cx="10100734" cy="0"/>
            </a:xfrm>
            <a:prstGeom prst="line">
              <a:avLst/>
            </a:prstGeom>
            <a:ln w="15875">
              <a:solidFill>
                <a:srgbClr val="A09484">
                  <a:alpha val="4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A55B59E7-18B9-4162-B098-463C95A15F14}"/>
                </a:ext>
              </a:extLst>
            </p:cNvPr>
            <p:cNvCxnSpPr>
              <a:cxnSpLocks/>
            </p:cNvCxnSpPr>
            <p:nvPr/>
          </p:nvCxnSpPr>
          <p:spPr>
            <a:xfrm>
              <a:off x="1045633" y="5369041"/>
              <a:ext cx="10100734" cy="0"/>
            </a:xfrm>
            <a:prstGeom prst="line">
              <a:avLst/>
            </a:prstGeom>
            <a:ln w="15875">
              <a:solidFill>
                <a:srgbClr val="A09484">
                  <a:alpha val="4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88506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A10D31-C766-465F-A09D-F271FB3615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rgbClr val="A79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CF9885-3EB1-4137-A122-F76809C6A8E8}"/>
              </a:ext>
            </a:extLst>
          </p:cNvPr>
          <p:cNvGrpSpPr/>
          <p:nvPr/>
        </p:nvGrpSpPr>
        <p:grpSpPr>
          <a:xfrm>
            <a:off x="2647064" y="2497976"/>
            <a:ext cx="4791527" cy="1862048"/>
            <a:chOff x="2301820" y="2497976"/>
            <a:chExt cx="4791527" cy="186204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EEBF9D-2D1A-44A7-97E8-4BD381B433E0}"/>
                </a:ext>
              </a:extLst>
            </p:cNvPr>
            <p:cNvSpPr txBox="1"/>
            <p:nvPr/>
          </p:nvSpPr>
          <p:spPr>
            <a:xfrm>
              <a:off x="2301820" y="2497976"/>
              <a:ext cx="2351926" cy="1862048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11500" dirty="0">
                  <a:solidFill>
                    <a:srgbClr val="EDABA9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02</a:t>
              </a:r>
              <a:endParaRPr lang="ko-KR" altLang="en-US" sz="11500" dirty="0">
                <a:solidFill>
                  <a:srgbClr val="EDABA9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D04401-A116-4C64-B57B-9D52B0581DEC}"/>
                </a:ext>
              </a:extLst>
            </p:cNvPr>
            <p:cNvSpPr txBox="1"/>
            <p:nvPr/>
          </p:nvSpPr>
          <p:spPr>
            <a:xfrm>
              <a:off x="4437492" y="2648607"/>
              <a:ext cx="1162113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rgbClr val="A09484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WAS</a:t>
              </a:r>
              <a:endParaRPr lang="ko-KR" altLang="en-US" sz="36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43CA2D-B067-4EF0-A870-A0C884C259ED}"/>
                </a:ext>
              </a:extLst>
            </p:cNvPr>
            <p:cNvSpPr txBox="1"/>
            <p:nvPr/>
          </p:nvSpPr>
          <p:spPr>
            <a:xfrm>
              <a:off x="4437492" y="3180638"/>
              <a:ext cx="2655855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A09484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Web Application Server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C9BF19A-9E49-4147-8235-0E262F94F275}"/>
              </a:ext>
            </a:extLst>
          </p:cNvPr>
          <p:cNvSpPr txBox="1"/>
          <p:nvPr/>
        </p:nvSpPr>
        <p:spPr>
          <a:xfrm>
            <a:off x="-134339" y="7368324"/>
            <a:ext cx="13366736" cy="258532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A09484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WAS, </a:t>
            </a:r>
            <a:r>
              <a:rPr lang="ko-KR" altLang="en-US" dirty="0">
                <a:solidFill>
                  <a:srgbClr val="A09484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컨테이너</a:t>
            </a:r>
            <a:r>
              <a:rPr lang="en-US" altLang="ko-KR" dirty="0">
                <a:solidFill>
                  <a:srgbClr val="A09484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>
                <a:solidFill>
                  <a:srgbClr val="A09484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웹 컨테이너</a:t>
            </a:r>
            <a:r>
              <a:rPr lang="en-US" altLang="ko-KR" dirty="0">
                <a:solidFill>
                  <a:srgbClr val="A09484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 err="1">
                <a:solidFill>
                  <a:srgbClr val="A09484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서블릿</a:t>
            </a:r>
            <a:r>
              <a:rPr lang="ko-KR" altLang="en-US" dirty="0">
                <a:solidFill>
                  <a:srgbClr val="A09484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컨테이너로 불림</a:t>
            </a:r>
            <a:endParaRPr lang="en-US" altLang="ko-KR" dirty="0">
              <a:solidFill>
                <a:srgbClr val="A09484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dirty="0">
                <a:solidFill>
                  <a:srgbClr val="A09484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DB </a:t>
            </a:r>
            <a:r>
              <a:rPr lang="ko-KR" altLang="en-US" dirty="0">
                <a:solidFill>
                  <a:srgbClr val="A09484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조회</a:t>
            </a:r>
            <a:r>
              <a:rPr lang="en-US" altLang="ko-KR" dirty="0">
                <a:solidFill>
                  <a:srgbClr val="A09484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>
                <a:solidFill>
                  <a:srgbClr val="A09484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다양한 </a:t>
            </a:r>
            <a:r>
              <a:rPr lang="ko-KR" altLang="en-US" dirty="0" err="1">
                <a:solidFill>
                  <a:srgbClr val="A09484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로직처리</a:t>
            </a:r>
            <a:r>
              <a:rPr lang="ko-KR" altLang="en-US" dirty="0">
                <a:solidFill>
                  <a:srgbClr val="A09484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dirty="0" err="1">
                <a:solidFill>
                  <a:srgbClr val="A09484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요구시</a:t>
            </a:r>
            <a:r>
              <a:rPr lang="ko-KR" altLang="en-US" dirty="0">
                <a:solidFill>
                  <a:srgbClr val="A09484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동적인 컨텐츠를 제공하기 위해 만들어진 애플리케이션 서버</a:t>
            </a:r>
            <a:endParaRPr lang="en-US" altLang="ko-KR" dirty="0">
              <a:solidFill>
                <a:srgbClr val="A09484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dirty="0">
              <a:solidFill>
                <a:srgbClr val="A09484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dirty="0">
                <a:solidFill>
                  <a:srgbClr val="A09484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컨테이너</a:t>
            </a:r>
            <a:r>
              <a:rPr lang="en-US" altLang="ko-KR" dirty="0">
                <a:solidFill>
                  <a:srgbClr val="A09484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? JSP, Servlet</a:t>
            </a:r>
            <a:r>
              <a:rPr lang="ko-KR" altLang="en-US" dirty="0">
                <a:solidFill>
                  <a:srgbClr val="A09484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실행환경을 제공해주는 소프트웨어</a:t>
            </a:r>
            <a:endParaRPr lang="en-US" altLang="ko-KR" dirty="0">
              <a:solidFill>
                <a:srgbClr val="A09484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dirty="0">
                <a:solidFill>
                  <a:srgbClr val="A09484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웹컨테이너</a:t>
            </a:r>
            <a:r>
              <a:rPr lang="en-US" altLang="ko-KR" dirty="0">
                <a:solidFill>
                  <a:srgbClr val="A09484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? </a:t>
            </a:r>
            <a:r>
              <a:rPr lang="ko-KR" altLang="en-US" dirty="0">
                <a:solidFill>
                  <a:srgbClr val="A09484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클라이언트 요청에 내부 로직을 통해 결과 처리하고 동적 컨텐츠를 생성해 클라이언트에서 응답하는 역할</a:t>
            </a:r>
            <a:endParaRPr lang="en-US" altLang="ko-KR" dirty="0">
              <a:solidFill>
                <a:srgbClr val="A09484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dirty="0">
                <a:solidFill>
                  <a:srgbClr val="A09484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(JSP</a:t>
            </a:r>
            <a:r>
              <a:rPr lang="ko-KR" altLang="en-US" dirty="0">
                <a:solidFill>
                  <a:srgbClr val="A09484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와 </a:t>
            </a:r>
            <a:r>
              <a:rPr lang="en-US" altLang="ko-KR" dirty="0">
                <a:solidFill>
                  <a:srgbClr val="A09484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Servlet </a:t>
            </a:r>
            <a:r>
              <a:rPr lang="ko-KR" altLang="en-US" dirty="0">
                <a:solidFill>
                  <a:srgbClr val="A09484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처리</a:t>
            </a:r>
            <a:r>
              <a:rPr lang="en-US" altLang="ko-KR" dirty="0">
                <a:solidFill>
                  <a:srgbClr val="A09484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Servlet</a:t>
            </a:r>
            <a:r>
              <a:rPr lang="ko-KR" altLang="en-US" dirty="0">
                <a:solidFill>
                  <a:srgbClr val="A09484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수명 주기 관리</a:t>
            </a:r>
            <a:r>
              <a:rPr lang="en-US" altLang="ko-KR" dirty="0">
                <a:solidFill>
                  <a:srgbClr val="A09484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en-US" altLang="ko-KR" dirty="0" err="1">
                <a:solidFill>
                  <a:srgbClr val="A09484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Url</a:t>
            </a:r>
            <a:r>
              <a:rPr lang="en-US" altLang="ko-KR" dirty="0">
                <a:solidFill>
                  <a:srgbClr val="A09484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dirty="0" err="1">
                <a:solidFill>
                  <a:srgbClr val="A09484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서블릿</a:t>
            </a:r>
            <a:r>
              <a:rPr lang="ko-KR" altLang="en-US" dirty="0">
                <a:solidFill>
                  <a:srgbClr val="A09484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매핑</a:t>
            </a:r>
            <a:r>
              <a:rPr lang="en-US" altLang="ko-KR" dirty="0">
                <a:solidFill>
                  <a:srgbClr val="A09484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Http Request</a:t>
            </a:r>
            <a:r>
              <a:rPr lang="ko-KR" altLang="en-US" dirty="0">
                <a:solidFill>
                  <a:srgbClr val="A09484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수신 및 응답 등</a:t>
            </a:r>
            <a:r>
              <a:rPr lang="en-US" altLang="ko-KR" dirty="0">
                <a:solidFill>
                  <a:srgbClr val="A09484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…) ex)</a:t>
            </a:r>
            <a:r>
              <a:rPr lang="ko-KR" altLang="en-US" dirty="0" err="1">
                <a:solidFill>
                  <a:srgbClr val="A09484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톰캣</a:t>
            </a:r>
            <a:r>
              <a:rPr lang="en-US" altLang="ko-KR" dirty="0">
                <a:solidFill>
                  <a:srgbClr val="A09484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>
                <a:solidFill>
                  <a:srgbClr val="A09484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제우스</a:t>
            </a:r>
            <a:r>
              <a:rPr lang="en-US" altLang="ko-KR" dirty="0">
                <a:solidFill>
                  <a:srgbClr val="A09484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</a:t>
            </a:r>
            <a:r>
              <a:rPr lang="ko-KR" altLang="en-US" dirty="0">
                <a:solidFill>
                  <a:srgbClr val="A09484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제이보스</a:t>
            </a:r>
            <a:endParaRPr lang="en-US" altLang="ko-KR" dirty="0">
              <a:solidFill>
                <a:srgbClr val="A09484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dirty="0">
                <a:solidFill>
                  <a:srgbClr val="A09484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WAS? WS + </a:t>
            </a:r>
            <a:r>
              <a:rPr lang="ko-KR" altLang="en-US" dirty="0">
                <a:solidFill>
                  <a:srgbClr val="A09484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웹 컨테이너 결합된 형태</a:t>
            </a:r>
            <a:r>
              <a:rPr lang="en-US" altLang="ko-KR" dirty="0">
                <a:solidFill>
                  <a:srgbClr val="A09484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dirty="0">
                <a:solidFill>
                  <a:srgbClr val="A09484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주로 </a:t>
            </a:r>
            <a:r>
              <a:rPr lang="en-US" altLang="ko-KR" dirty="0">
                <a:solidFill>
                  <a:srgbClr val="A09484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DB </a:t>
            </a:r>
            <a:r>
              <a:rPr lang="ko-KR" altLang="en-US" dirty="0">
                <a:solidFill>
                  <a:srgbClr val="A09484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서버와 함께 사용되며 보안</a:t>
            </a:r>
            <a:r>
              <a:rPr lang="en-US" altLang="ko-KR" dirty="0">
                <a:solidFill>
                  <a:srgbClr val="A09484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 err="1">
                <a:solidFill>
                  <a:srgbClr val="A09484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스레드처리</a:t>
            </a:r>
            <a:r>
              <a:rPr lang="en-US" altLang="ko-KR" dirty="0">
                <a:solidFill>
                  <a:srgbClr val="A09484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>
                <a:solidFill>
                  <a:srgbClr val="A09484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분산 트랜잭션 등 분산환경에서 사용됨</a:t>
            </a:r>
            <a:endParaRPr lang="en-US" altLang="ko-KR" dirty="0">
              <a:solidFill>
                <a:srgbClr val="A09484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dirty="0">
              <a:solidFill>
                <a:srgbClr val="A09484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dirty="0">
              <a:solidFill>
                <a:srgbClr val="A09484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1733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A10D31-C766-465F-A09D-F271FB3615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rgbClr val="A79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CF9885-3EB1-4137-A122-F76809C6A8E8}"/>
              </a:ext>
            </a:extLst>
          </p:cNvPr>
          <p:cNvGrpSpPr/>
          <p:nvPr/>
        </p:nvGrpSpPr>
        <p:grpSpPr>
          <a:xfrm>
            <a:off x="685529" y="565937"/>
            <a:ext cx="3399007" cy="523221"/>
            <a:chOff x="2301820" y="2497975"/>
            <a:chExt cx="3399007" cy="52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EEBF9D-2D1A-44A7-97E8-4BD381B433E0}"/>
                </a:ext>
              </a:extLst>
            </p:cNvPr>
            <p:cNvSpPr txBox="1"/>
            <p:nvPr/>
          </p:nvSpPr>
          <p:spPr>
            <a:xfrm>
              <a:off x="2301820" y="2497976"/>
              <a:ext cx="657552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EDABA9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02.</a:t>
              </a:r>
              <a:endParaRPr lang="ko-KR" altLang="en-US" sz="2800" dirty="0">
                <a:solidFill>
                  <a:srgbClr val="EDABA9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D04401-A116-4C64-B57B-9D52B0581DEC}"/>
                </a:ext>
              </a:extLst>
            </p:cNvPr>
            <p:cNvSpPr txBox="1"/>
            <p:nvPr/>
          </p:nvSpPr>
          <p:spPr>
            <a:xfrm>
              <a:off x="3108451" y="2497975"/>
              <a:ext cx="2592376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rgbClr val="A09484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웹 시스템 구성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F6ECF42-2DAE-48C8-9E8E-09A6D1A38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242" y="2287654"/>
            <a:ext cx="9437516" cy="19635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CD1253-1609-4496-B0CE-8F44ECA22D2B}"/>
              </a:ext>
            </a:extLst>
          </p:cNvPr>
          <p:cNvSpPr txBox="1"/>
          <p:nvPr/>
        </p:nvSpPr>
        <p:spPr>
          <a:xfrm>
            <a:off x="1961885" y="7141979"/>
            <a:ext cx="6687023" cy="258532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웹서버</a:t>
            </a:r>
            <a:r>
              <a:rPr lang="en-US" altLang="ko-KR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: </a:t>
            </a:r>
          </a:p>
          <a:p>
            <a:r>
              <a:rPr lang="en-US" altLang="ko-KR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- </a:t>
            </a:r>
            <a:r>
              <a:rPr lang="ko-KR" altLang="en-US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정적 리소스 처리</a:t>
            </a:r>
            <a:r>
              <a:rPr lang="en-US" altLang="ko-KR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(HTML,CSS,JS,</a:t>
            </a:r>
            <a:r>
              <a:rPr lang="ko-KR" altLang="en-US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이미지</a:t>
            </a:r>
            <a:r>
              <a:rPr lang="en-US" altLang="ko-KR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ko-KR" altLang="en-US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애플리케이션 </a:t>
            </a:r>
            <a:r>
              <a:rPr lang="ko-KR" altLang="en-US" dirty="0" err="1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로직같은</a:t>
            </a:r>
            <a:r>
              <a:rPr lang="ko-KR" altLang="en-US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동적 처리가 필요하면 </a:t>
            </a:r>
            <a:r>
              <a:rPr lang="en-US" altLang="ko-KR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WAS</a:t>
            </a:r>
            <a:r>
              <a:rPr lang="ko-KR" altLang="en-US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에 위임</a:t>
            </a:r>
            <a:endParaRPr lang="en-US" altLang="ko-KR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웹 서버는 잘 안 죽음</a:t>
            </a:r>
            <a:endParaRPr lang="en-US" altLang="ko-KR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en-US" altLang="ko-KR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WAS:</a:t>
            </a:r>
            <a:r>
              <a:rPr lang="ko-KR" altLang="en-US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중요한 애플리케이션 로직 처리하고 웹 서버로 다시 반환</a:t>
            </a:r>
            <a:endParaRPr lang="en-US" altLang="ko-KR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ko-KR" altLang="en-US" dirty="0" err="1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동적컨텐츠</a:t>
            </a:r>
            <a:r>
              <a:rPr lang="en-US" altLang="ko-KR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(JSP, ASP, PHP</a:t>
            </a:r>
            <a:r>
              <a:rPr lang="ko-KR" altLang="en-US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등</a:t>
            </a:r>
            <a:r>
              <a:rPr lang="en-US" altLang="ko-KR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)</a:t>
            </a:r>
            <a:r>
              <a:rPr lang="ko-KR" altLang="en-US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처리</a:t>
            </a:r>
            <a:endParaRPr lang="en-US" altLang="ko-KR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en-US" altLang="ko-KR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- WAS</a:t>
            </a:r>
            <a:r>
              <a:rPr lang="ko-KR" altLang="en-US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는 잘 죽음 </a:t>
            </a:r>
            <a:r>
              <a:rPr lang="en-US" altLang="ko-KR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WAS/DB </a:t>
            </a:r>
            <a:r>
              <a:rPr lang="ko-KR" altLang="en-US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장애 시 </a:t>
            </a:r>
            <a:r>
              <a:rPr lang="en-US" altLang="ko-KR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WEB</a:t>
            </a:r>
            <a:r>
              <a:rPr lang="ko-KR" altLang="en-US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서버가 오류화면 제공</a:t>
            </a:r>
          </a:p>
        </p:txBody>
      </p:sp>
    </p:spTree>
    <p:extLst>
      <p:ext uri="{BB962C8B-B14F-4D97-AF65-F5344CB8AC3E}">
        <p14:creationId xmlns:p14="http://schemas.microsoft.com/office/powerpoint/2010/main" val="2742479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A10D31-C766-465F-A09D-F271FB3615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rgbClr val="A79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CF9885-3EB1-4137-A122-F76809C6A8E8}"/>
              </a:ext>
            </a:extLst>
          </p:cNvPr>
          <p:cNvGrpSpPr/>
          <p:nvPr/>
        </p:nvGrpSpPr>
        <p:grpSpPr>
          <a:xfrm>
            <a:off x="685529" y="565937"/>
            <a:ext cx="2596288" cy="523221"/>
            <a:chOff x="2301820" y="2497975"/>
            <a:chExt cx="2596288" cy="52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EEBF9D-2D1A-44A7-97E8-4BD381B433E0}"/>
                </a:ext>
              </a:extLst>
            </p:cNvPr>
            <p:cNvSpPr txBox="1"/>
            <p:nvPr/>
          </p:nvSpPr>
          <p:spPr>
            <a:xfrm>
              <a:off x="2301820" y="2497976"/>
              <a:ext cx="657552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EDABA9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02.</a:t>
              </a:r>
              <a:endParaRPr lang="ko-KR" altLang="en-US" sz="2800" dirty="0">
                <a:solidFill>
                  <a:srgbClr val="EDABA9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D04401-A116-4C64-B57B-9D52B0581DEC}"/>
                </a:ext>
              </a:extLst>
            </p:cNvPr>
            <p:cNvSpPr txBox="1"/>
            <p:nvPr/>
          </p:nvSpPr>
          <p:spPr>
            <a:xfrm>
              <a:off x="3108451" y="2497975"/>
              <a:ext cx="1789657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A09484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WAS </a:t>
              </a:r>
              <a:r>
                <a:rPr lang="ko-KR" altLang="en-US" sz="2800" dirty="0">
                  <a:solidFill>
                    <a:srgbClr val="A09484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종류</a:t>
              </a:r>
            </a:p>
          </p:txBody>
        </p:sp>
      </p:grp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F32EA755-68E5-463F-9D41-3E8285A5B99B}"/>
              </a:ext>
            </a:extLst>
          </p:cNvPr>
          <p:cNvSpPr/>
          <p:nvPr/>
        </p:nvSpPr>
        <p:spPr>
          <a:xfrm>
            <a:off x="3149756" y="1655094"/>
            <a:ext cx="2698175" cy="2454349"/>
          </a:xfrm>
          <a:prstGeom prst="flowChartConnector">
            <a:avLst/>
          </a:prstGeom>
          <a:solidFill>
            <a:srgbClr val="F1BB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DABA9"/>
              </a:solidFill>
              <a:highlight>
                <a:srgbClr val="EDABA9"/>
              </a:highlight>
            </a:endParaRPr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5BA0974D-15D1-4655-BF26-8CAB0549348D}"/>
              </a:ext>
            </a:extLst>
          </p:cNvPr>
          <p:cNvSpPr/>
          <p:nvPr/>
        </p:nvSpPr>
        <p:spPr>
          <a:xfrm>
            <a:off x="269638" y="1655094"/>
            <a:ext cx="2698175" cy="2454349"/>
          </a:xfrm>
          <a:prstGeom prst="flowChartConnector">
            <a:avLst/>
          </a:prstGeom>
          <a:solidFill>
            <a:srgbClr val="EDABA9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DABA9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8FCCCA-59FF-4CD9-89CF-725CF171EAC9}"/>
              </a:ext>
            </a:extLst>
          </p:cNvPr>
          <p:cNvSpPr txBox="1"/>
          <p:nvPr/>
        </p:nvSpPr>
        <p:spPr>
          <a:xfrm>
            <a:off x="574330" y="2478991"/>
            <a:ext cx="1899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아파치 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Tomcat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F4F3FB-AE76-456E-BC1D-1CAB062967FF}"/>
              </a:ext>
            </a:extLst>
          </p:cNvPr>
          <p:cNvSpPr txBox="1"/>
          <p:nvPr/>
        </p:nvSpPr>
        <p:spPr>
          <a:xfrm>
            <a:off x="486325" y="2830021"/>
            <a:ext cx="2077309" cy="3231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rgbClr val="A09484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아파치 재단에서 관리</a:t>
            </a:r>
            <a:endParaRPr lang="en-US" altLang="ko-KR" sz="1500" dirty="0">
              <a:solidFill>
                <a:srgbClr val="A09484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811A68-5123-4E17-8DED-378228DC2B40}"/>
              </a:ext>
            </a:extLst>
          </p:cNvPr>
          <p:cNvSpPr txBox="1"/>
          <p:nvPr/>
        </p:nvSpPr>
        <p:spPr>
          <a:xfrm>
            <a:off x="4176357" y="2478991"/>
            <a:ext cx="72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Jetty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87E1DD-DED4-483E-B94F-3FEA4F04E4AC}"/>
              </a:ext>
            </a:extLst>
          </p:cNvPr>
          <p:cNvSpPr txBox="1"/>
          <p:nvPr/>
        </p:nvSpPr>
        <p:spPr>
          <a:xfrm>
            <a:off x="3393292" y="2830021"/>
            <a:ext cx="2314401" cy="3231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i="0" dirty="0">
                <a:solidFill>
                  <a:srgbClr val="A09484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이클립스 재단에서 관리</a:t>
            </a:r>
            <a:r>
              <a:rPr lang="en-US" altLang="ko-KR" sz="1500" i="0" dirty="0">
                <a:solidFill>
                  <a:srgbClr val="A09484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en-US" altLang="ko-KR" sz="1500" dirty="0">
              <a:solidFill>
                <a:srgbClr val="A09484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CE0B914F-E993-4773-B27E-4F92EC97411C}"/>
              </a:ext>
            </a:extLst>
          </p:cNvPr>
          <p:cNvSpPr/>
          <p:nvPr/>
        </p:nvSpPr>
        <p:spPr>
          <a:xfrm>
            <a:off x="9267003" y="1655094"/>
            <a:ext cx="2698175" cy="2454349"/>
          </a:xfrm>
          <a:prstGeom prst="flowChartConnector">
            <a:avLst/>
          </a:prstGeom>
          <a:solidFill>
            <a:srgbClr val="D7D2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DABA9"/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403DB4A4-BB44-489D-B89A-BC2D8F3F9867}"/>
              </a:ext>
            </a:extLst>
          </p:cNvPr>
          <p:cNvSpPr/>
          <p:nvPr/>
        </p:nvSpPr>
        <p:spPr>
          <a:xfrm>
            <a:off x="6386885" y="1655094"/>
            <a:ext cx="2698175" cy="2454349"/>
          </a:xfrm>
          <a:prstGeom prst="flowChartConnector">
            <a:avLst/>
          </a:prstGeom>
          <a:solidFill>
            <a:srgbClr val="A09484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DABA9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62FAA7-A36F-4B42-86A5-690290118BE4}"/>
              </a:ext>
            </a:extLst>
          </p:cNvPr>
          <p:cNvSpPr txBox="1"/>
          <p:nvPr/>
        </p:nvSpPr>
        <p:spPr>
          <a:xfrm>
            <a:off x="6963576" y="2478991"/>
            <a:ext cx="1347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WebLogic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E8E4F6-F013-4F26-A188-98911035F528}"/>
              </a:ext>
            </a:extLst>
          </p:cNvPr>
          <p:cNvSpPr txBox="1"/>
          <p:nvPr/>
        </p:nvSpPr>
        <p:spPr>
          <a:xfrm>
            <a:off x="6829596" y="2830021"/>
            <a:ext cx="1619367" cy="3231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rgbClr val="A09484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오라클에서 관리</a:t>
            </a:r>
            <a:endParaRPr lang="en-US" altLang="ko-KR" sz="1500" dirty="0">
              <a:solidFill>
                <a:srgbClr val="A09484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91257A-EA96-4FBD-881A-15B3AB326929}"/>
              </a:ext>
            </a:extLst>
          </p:cNvPr>
          <p:cNvSpPr txBox="1"/>
          <p:nvPr/>
        </p:nvSpPr>
        <p:spPr>
          <a:xfrm>
            <a:off x="10251925" y="2478991"/>
            <a:ext cx="812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JBoss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A6FB16-6B15-4BDC-A220-95AA96158B25}"/>
              </a:ext>
            </a:extLst>
          </p:cNvPr>
          <p:cNvSpPr txBox="1"/>
          <p:nvPr/>
        </p:nvSpPr>
        <p:spPr>
          <a:xfrm>
            <a:off x="9832744" y="2830021"/>
            <a:ext cx="1661588" cy="3231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i="0" dirty="0" err="1">
                <a:solidFill>
                  <a:srgbClr val="A09484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레드햇에서</a:t>
            </a:r>
            <a:r>
              <a:rPr lang="ko-KR" altLang="en-US" sz="1500" i="0" dirty="0">
                <a:solidFill>
                  <a:srgbClr val="A09484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관리</a:t>
            </a:r>
            <a:r>
              <a:rPr lang="en-US" altLang="ko-KR" sz="1500" i="0" dirty="0">
                <a:solidFill>
                  <a:srgbClr val="A09484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en-US" altLang="ko-KR" sz="1500" dirty="0">
              <a:solidFill>
                <a:srgbClr val="A09484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AAB6A626-F14D-45C8-BB05-36D9C7BF7B20}"/>
              </a:ext>
            </a:extLst>
          </p:cNvPr>
          <p:cNvSpPr/>
          <p:nvPr/>
        </p:nvSpPr>
        <p:spPr>
          <a:xfrm>
            <a:off x="7766814" y="4054027"/>
            <a:ext cx="2698175" cy="2454349"/>
          </a:xfrm>
          <a:prstGeom prst="flowChartConnector">
            <a:avLst/>
          </a:prstGeom>
          <a:solidFill>
            <a:srgbClr val="D7D2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DABA9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173AD3-3D27-420B-91B5-5D85F83755D6}"/>
              </a:ext>
            </a:extLst>
          </p:cNvPr>
          <p:cNvSpPr txBox="1"/>
          <p:nvPr/>
        </p:nvSpPr>
        <p:spPr>
          <a:xfrm>
            <a:off x="8815052" y="4877924"/>
            <a:ext cx="68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Jeus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DF99EC-0111-41E3-9266-486329CEBDB6}"/>
              </a:ext>
            </a:extLst>
          </p:cNvPr>
          <p:cNvSpPr txBox="1"/>
          <p:nvPr/>
        </p:nvSpPr>
        <p:spPr>
          <a:xfrm>
            <a:off x="7817994" y="5228954"/>
            <a:ext cx="2704140" cy="3231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i="0" dirty="0">
                <a:solidFill>
                  <a:srgbClr val="A09484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국내 </a:t>
            </a:r>
            <a:r>
              <a:rPr lang="ko-KR" altLang="en-US" sz="1500" i="0" dirty="0" err="1">
                <a:solidFill>
                  <a:srgbClr val="A09484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티맥스소프트에서</a:t>
            </a:r>
            <a:r>
              <a:rPr lang="ko-KR" altLang="en-US" sz="1500" i="0" dirty="0">
                <a:solidFill>
                  <a:srgbClr val="A09484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관리</a:t>
            </a:r>
            <a:r>
              <a:rPr lang="en-US" altLang="ko-KR" sz="1500" i="0" dirty="0">
                <a:solidFill>
                  <a:srgbClr val="A09484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en-US" altLang="ko-KR" sz="1500" dirty="0">
              <a:solidFill>
                <a:srgbClr val="A09484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3C4019-B6E5-4125-B794-F09A03E707AF}"/>
              </a:ext>
            </a:extLst>
          </p:cNvPr>
          <p:cNvSpPr txBox="1"/>
          <p:nvPr/>
        </p:nvSpPr>
        <p:spPr>
          <a:xfrm>
            <a:off x="1995139" y="5041144"/>
            <a:ext cx="1642101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오픈소스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4CFE62-1CF8-451C-B4C7-9CC6BBC3FB9E}"/>
              </a:ext>
            </a:extLst>
          </p:cNvPr>
          <p:cNvSpPr txBox="1"/>
          <p:nvPr/>
        </p:nvSpPr>
        <p:spPr>
          <a:xfrm>
            <a:off x="8570614" y="911499"/>
            <a:ext cx="2698175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상용소프트웨어</a:t>
            </a:r>
          </a:p>
        </p:txBody>
      </p:sp>
    </p:spTree>
    <p:extLst>
      <p:ext uri="{BB962C8B-B14F-4D97-AF65-F5344CB8AC3E}">
        <p14:creationId xmlns:p14="http://schemas.microsoft.com/office/powerpoint/2010/main" val="406619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A10D31-C766-465F-A09D-F271FB3615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rgbClr val="A79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CF9885-3EB1-4137-A122-F76809C6A8E8}"/>
              </a:ext>
            </a:extLst>
          </p:cNvPr>
          <p:cNvGrpSpPr/>
          <p:nvPr/>
        </p:nvGrpSpPr>
        <p:grpSpPr>
          <a:xfrm>
            <a:off x="685529" y="565937"/>
            <a:ext cx="2596288" cy="523221"/>
            <a:chOff x="2301820" y="2497975"/>
            <a:chExt cx="2596288" cy="52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EEBF9D-2D1A-44A7-97E8-4BD381B433E0}"/>
                </a:ext>
              </a:extLst>
            </p:cNvPr>
            <p:cNvSpPr txBox="1"/>
            <p:nvPr/>
          </p:nvSpPr>
          <p:spPr>
            <a:xfrm>
              <a:off x="2301820" y="2497976"/>
              <a:ext cx="657552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EDABA9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02.</a:t>
              </a:r>
              <a:endParaRPr lang="ko-KR" altLang="en-US" sz="2800" dirty="0">
                <a:solidFill>
                  <a:srgbClr val="EDABA9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D04401-A116-4C64-B57B-9D52B0581DEC}"/>
                </a:ext>
              </a:extLst>
            </p:cNvPr>
            <p:cNvSpPr txBox="1"/>
            <p:nvPr/>
          </p:nvSpPr>
          <p:spPr>
            <a:xfrm>
              <a:off x="3108451" y="2497975"/>
              <a:ext cx="1789657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A09484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WAS </a:t>
              </a:r>
              <a:r>
                <a:rPr lang="ko-KR" altLang="en-US" sz="2800" dirty="0">
                  <a:solidFill>
                    <a:srgbClr val="A09484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기능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8CD1253-1609-4496-B0CE-8F44ECA22D2B}"/>
              </a:ext>
            </a:extLst>
          </p:cNvPr>
          <p:cNvSpPr txBox="1"/>
          <p:nvPr/>
        </p:nvSpPr>
        <p:spPr>
          <a:xfrm>
            <a:off x="1492160" y="2498261"/>
            <a:ext cx="6426759" cy="193899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프로그램 실행 환경 및 </a:t>
            </a:r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DB </a:t>
            </a: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접속 기능 제공</a:t>
            </a:r>
            <a:endParaRPr lang="en-US" altLang="ko-KR" sz="24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여러 트랜잭션 관리 기능</a:t>
            </a:r>
            <a:endParaRPr lang="en-US" altLang="ko-KR" sz="24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업무 처리 비즈니스 로직 수행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3D0443-B1E3-4AA3-882B-5056904DC6FE}"/>
              </a:ext>
            </a:extLst>
          </p:cNvPr>
          <p:cNvSpPr txBox="1"/>
          <p:nvPr/>
        </p:nvSpPr>
        <p:spPr>
          <a:xfrm>
            <a:off x="1343081" y="7423937"/>
            <a:ext cx="91267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웹 페이지는 정적 컨텐츠와 동적 컨텐츠가 모두 존재한다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사용자의 요청에 맞게 적절한 동적 컨텐츠를 만들어서 제공해야 한다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이때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Web Server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만을 이용한다면 사용자가 원하는 요청에 대한 결과값을 모두 미리 만들어 놓고 서비스를 해야 한다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하지만 이렇게 수행하기에는 자원이 절대적으로 부족하다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따라서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WAS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를 통해 요청에 맞는 데이터를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DB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에서 가져와서 비즈니스 로직에 맞게 그때 그때 결과를 만들어서 제공함으로써 자원을 효율적으로 사용할 수 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9731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A10D31-C766-465F-A09D-F271FB3615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rgbClr val="A79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CF9885-3EB1-4137-A122-F76809C6A8E8}"/>
              </a:ext>
            </a:extLst>
          </p:cNvPr>
          <p:cNvGrpSpPr/>
          <p:nvPr/>
        </p:nvGrpSpPr>
        <p:grpSpPr>
          <a:xfrm>
            <a:off x="685529" y="565937"/>
            <a:ext cx="3441070" cy="523221"/>
            <a:chOff x="2301820" y="2497975"/>
            <a:chExt cx="3441070" cy="52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EEBF9D-2D1A-44A7-97E8-4BD381B433E0}"/>
                </a:ext>
              </a:extLst>
            </p:cNvPr>
            <p:cNvSpPr txBox="1"/>
            <p:nvPr/>
          </p:nvSpPr>
          <p:spPr>
            <a:xfrm>
              <a:off x="2301820" y="2497976"/>
              <a:ext cx="657552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EDABA9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02.</a:t>
              </a:r>
              <a:endParaRPr lang="ko-KR" altLang="en-US" sz="2800" dirty="0">
                <a:solidFill>
                  <a:srgbClr val="EDABA9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D04401-A116-4C64-B57B-9D52B0581DEC}"/>
                </a:ext>
              </a:extLst>
            </p:cNvPr>
            <p:cNvSpPr txBox="1"/>
            <p:nvPr/>
          </p:nvSpPr>
          <p:spPr>
            <a:xfrm>
              <a:off x="3108451" y="2497975"/>
              <a:ext cx="2634439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A09484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WAS </a:t>
              </a:r>
              <a:r>
                <a:rPr lang="ko-KR" altLang="en-US" sz="2800" dirty="0">
                  <a:solidFill>
                    <a:srgbClr val="A09484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동작 과정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A8F1CE5-5738-4ED5-B7E0-5B1FAAB2A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" y="1215237"/>
            <a:ext cx="9658350" cy="50768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AF7097-99BE-4827-BC81-4785F73B96BF}"/>
              </a:ext>
            </a:extLst>
          </p:cNvPr>
          <p:cNvSpPr txBox="1"/>
          <p:nvPr/>
        </p:nvSpPr>
        <p:spPr>
          <a:xfrm>
            <a:off x="3358" y="7373417"/>
            <a:ext cx="24612294" cy="15696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웹 서버로 </a:t>
            </a:r>
            <a:r>
              <a:rPr lang="ko-KR" altLang="en-US" sz="1600" b="0" i="0" dirty="0" err="1">
                <a:solidFill>
                  <a:srgbClr val="212529"/>
                </a:solidFill>
                <a:effectLst/>
                <a:latin typeface="-apple-system"/>
              </a:rPr>
              <a:t>부터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 요청이 들어오면 제일 먼저 컨테이너가 이를 알맞게 처리한다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컨테이너는 배포 서술자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(web.xml)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를 참조하여 해당 </a:t>
            </a:r>
            <a:r>
              <a:rPr lang="ko-KR" altLang="en-US" sz="1600" b="0" i="0" dirty="0" err="1">
                <a:solidFill>
                  <a:srgbClr val="212529"/>
                </a:solidFill>
                <a:effectLst/>
                <a:latin typeface="-apple-system"/>
              </a:rPr>
              <a:t>서블릿에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 대한 스레드를 생성하고 요청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en-US" altLang="ko-KR" sz="1600" b="0" i="0" dirty="0" err="1">
                <a:solidFill>
                  <a:srgbClr val="212529"/>
                </a:solidFill>
                <a:effectLst/>
                <a:latin typeface="-apple-system"/>
              </a:rPr>
              <a:t>httpServletRequest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) 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및 응답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en-US" altLang="ko-KR" sz="1600" b="0" i="0" dirty="0" err="1">
                <a:solidFill>
                  <a:srgbClr val="212529"/>
                </a:solidFill>
                <a:effectLst/>
                <a:latin typeface="-apple-system"/>
              </a:rPr>
              <a:t>httpServletResponse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) 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객체를 생성하여 전달한다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컨테이너는 </a:t>
            </a:r>
            <a:r>
              <a:rPr lang="ko-KR" altLang="en-US" sz="1600" b="0" i="0" dirty="0" err="1">
                <a:solidFill>
                  <a:srgbClr val="212529"/>
                </a:solidFill>
                <a:effectLst/>
                <a:latin typeface="-apple-system"/>
              </a:rPr>
              <a:t>서블릿을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 호출한다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호출된 </a:t>
            </a:r>
            <a:r>
              <a:rPr lang="ko-KR" altLang="en-US" sz="1600" b="0" i="0" dirty="0" err="1">
                <a:solidFill>
                  <a:srgbClr val="212529"/>
                </a:solidFill>
                <a:effectLst/>
                <a:latin typeface="-apple-system"/>
              </a:rPr>
              <a:t>서블릿의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 작업을 담당하게 된 미리 생성된 스레드는 요청에 따라 </a:t>
            </a:r>
            <a:r>
              <a:rPr lang="en-US" altLang="ko-KR" sz="1600" b="0" i="0" dirty="0" err="1">
                <a:solidFill>
                  <a:srgbClr val="212529"/>
                </a:solidFill>
                <a:effectLst/>
                <a:latin typeface="-apple-system"/>
              </a:rPr>
              <a:t>doPost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() 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또는 </a:t>
            </a:r>
            <a:r>
              <a:rPr lang="en-US" altLang="ko-KR" sz="1600" b="0" i="0" dirty="0" err="1">
                <a:solidFill>
                  <a:srgbClr val="212529"/>
                </a:solidFill>
                <a:effectLst/>
                <a:latin typeface="-apple-system"/>
              </a:rPr>
              <a:t>doGet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()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을 호출한다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호출된 </a:t>
            </a:r>
            <a:r>
              <a:rPr lang="en-US" altLang="ko-KR" sz="1600" b="0" i="0" dirty="0" err="1">
                <a:solidFill>
                  <a:srgbClr val="212529"/>
                </a:solidFill>
                <a:effectLst/>
                <a:latin typeface="-apple-system"/>
              </a:rPr>
              <a:t>doPost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() 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또는 </a:t>
            </a:r>
            <a:r>
              <a:rPr lang="en-US" altLang="ko-KR" sz="1600" b="0" i="0" dirty="0" err="1">
                <a:solidFill>
                  <a:srgbClr val="212529"/>
                </a:solidFill>
                <a:effectLst/>
                <a:latin typeface="-apple-system"/>
              </a:rPr>
              <a:t>doGet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()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메소드는 생성된 동적 페이지를 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Response 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객체에 실어서 컨테이너에 전달한다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컨테이너는 전달받은 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Response 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객체를 </a:t>
            </a:r>
            <a:r>
              <a:rPr lang="en-US" altLang="ko-KR" sz="1600" b="0" i="0" dirty="0" err="1">
                <a:solidFill>
                  <a:srgbClr val="212529"/>
                </a:solidFill>
                <a:effectLst/>
                <a:latin typeface="-apple-system"/>
              </a:rPr>
              <a:t>HTTPResponse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형태로 전환하여 웹서버에 전달하고 생성되었던 스레드를 종료하고 요청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en-US" altLang="ko-KR" sz="1600" b="0" i="0" dirty="0" err="1">
                <a:solidFill>
                  <a:srgbClr val="212529"/>
                </a:solidFill>
                <a:effectLst/>
                <a:latin typeface="-apple-system"/>
              </a:rPr>
              <a:t>httpServletReqeust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)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및 응답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en-US" altLang="ko-KR" sz="1600" b="0" i="0" dirty="0" err="1">
                <a:solidFill>
                  <a:srgbClr val="212529"/>
                </a:solidFill>
                <a:effectLst/>
                <a:latin typeface="-apple-system"/>
              </a:rPr>
              <a:t>httpServletResponse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)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객체를 소멸시킨다</a:t>
            </a:r>
          </a:p>
        </p:txBody>
      </p:sp>
    </p:spTree>
    <p:extLst>
      <p:ext uri="{BB962C8B-B14F-4D97-AF65-F5344CB8AC3E}">
        <p14:creationId xmlns:p14="http://schemas.microsoft.com/office/powerpoint/2010/main" val="2528004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A10D31-C766-465F-A09D-F271FB3615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rgbClr val="A79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CF9885-3EB1-4137-A122-F76809C6A8E8}"/>
              </a:ext>
            </a:extLst>
          </p:cNvPr>
          <p:cNvGrpSpPr/>
          <p:nvPr/>
        </p:nvGrpSpPr>
        <p:grpSpPr>
          <a:xfrm>
            <a:off x="1106786" y="694041"/>
            <a:ext cx="5094600" cy="523221"/>
            <a:chOff x="2301820" y="2497975"/>
            <a:chExt cx="5094600" cy="52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EEBF9D-2D1A-44A7-97E8-4BD381B433E0}"/>
                </a:ext>
              </a:extLst>
            </p:cNvPr>
            <p:cNvSpPr txBox="1"/>
            <p:nvPr/>
          </p:nvSpPr>
          <p:spPr>
            <a:xfrm>
              <a:off x="2301820" y="2497976"/>
              <a:ext cx="657552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EDABA9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02.</a:t>
              </a:r>
              <a:endParaRPr lang="ko-KR" altLang="en-US" sz="2800" dirty="0">
                <a:solidFill>
                  <a:srgbClr val="EDABA9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D04401-A116-4C64-B57B-9D52B0581DEC}"/>
                </a:ext>
              </a:extLst>
            </p:cNvPr>
            <p:cNvSpPr txBox="1"/>
            <p:nvPr/>
          </p:nvSpPr>
          <p:spPr>
            <a:xfrm>
              <a:off x="3108451" y="2497975"/>
              <a:ext cx="4287969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A09484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Web Service Architecture</a:t>
              </a:r>
              <a:endParaRPr lang="ko-KR" altLang="en-US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E9D5364-EFE7-4670-933F-3F5F1BDFB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760" y="2483213"/>
            <a:ext cx="9694480" cy="22536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BC693A-EB05-434E-8B13-2E452E1B8648}"/>
              </a:ext>
            </a:extLst>
          </p:cNvPr>
          <p:cNvSpPr txBox="1"/>
          <p:nvPr/>
        </p:nvSpPr>
        <p:spPr>
          <a:xfrm>
            <a:off x="927219" y="7305766"/>
            <a:ext cx="11078635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Web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Server는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 웹 브라우저 클라이언트로부터 HTTP 요청을 받는다.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Web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Server는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 클라이언트의 요청(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Request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)을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WAS에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 보낸다.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WAS는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 관련된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Servlet을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 메모리에 올린다.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WAS는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web.xml을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 참조하여 해당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Servlet에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 대한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Thread를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 생성한다. 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Thread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Pool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 이용)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HttpServletRequest와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HttpServletResponse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 객체를 생성하여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Servlet에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 전달한다.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5-1.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Thread는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Servlet의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service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() 메서드를 호출한다.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5-2.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service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() 메서드는 요청에 맞게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doGet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() 또는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doPost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() 메서드를 호출한다.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Arial Unicode MS"/>
                <a:ea typeface="Fira Mono" panose="020B0509050000020004" pitchFamily="49" charset="0"/>
              </a:rPr>
              <a:t>protected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 Unicode MS"/>
                <a:ea typeface="Fira Mono" panose="020B05090500000200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Arial Unicode MS"/>
                <a:ea typeface="Fira Mono" panose="020B0509050000020004" pitchFamily="49" charset="0"/>
              </a:rPr>
              <a:t>doGet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 Unicode MS"/>
                <a:ea typeface="Fira Mono" panose="020B0509050000020004" pitchFamily="49" charset="0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Arial Unicode MS"/>
                <a:ea typeface="Fira Mono" panose="020B0509050000020004" pitchFamily="49" charset="0"/>
              </a:rPr>
              <a:t>HttpServletRequest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 Unicode MS"/>
                <a:ea typeface="Fira Mono" panose="020B05090500000200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Arial Unicode MS"/>
                <a:ea typeface="Fira Mono" panose="020B0509050000020004" pitchFamily="49" charset="0"/>
              </a:rPr>
              <a:t>request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 Unicode MS"/>
                <a:ea typeface="Fira Mono" panose="020B0509050000020004" pitchFamily="49" charset="0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Arial Unicode MS"/>
                <a:ea typeface="Fira Mono" panose="020B0509050000020004" pitchFamily="49" charset="0"/>
              </a:rPr>
              <a:t>HttpServletResponse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 Unicode MS"/>
                <a:ea typeface="Fira Mono" panose="020B05090500000200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Arial Unicode MS"/>
                <a:ea typeface="Fira Mono" panose="020B0509050000020004" pitchFamily="49" charset="0"/>
              </a:rPr>
              <a:t>response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 Unicode MS"/>
                <a:ea typeface="Fira Mono" panose="020B0509050000020004" pitchFamily="49" charset="0"/>
              </a:rPr>
              <a:t>)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doGet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() 또는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doPost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() 메서드는 인자에 맞게 생성된 적절한 동적 페이지를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Response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 객체에 담아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WAS에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 전달한다.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latin typeface="Arial" panose="020B0604020202020204" pitchFamily="34" charset="0"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7"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WAS는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Response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 객체를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HttpResponse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 형태로 바꾸어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Web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 Server에 전달한다.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8"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생성된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Thread를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 종료하고,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HttpServletRequest와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HttpServletResponse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 객체를 제거한다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3614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A10D31-C766-465F-A09D-F271FB3615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rgbClr val="A79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CF9885-3EB1-4137-A122-F76809C6A8E8}"/>
              </a:ext>
            </a:extLst>
          </p:cNvPr>
          <p:cNvGrpSpPr/>
          <p:nvPr/>
        </p:nvGrpSpPr>
        <p:grpSpPr>
          <a:xfrm>
            <a:off x="1106786" y="694041"/>
            <a:ext cx="2068515" cy="523221"/>
            <a:chOff x="2301820" y="2497975"/>
            <a:chExt cx="2068515" cy="52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EEBF9D-2D1A-44A7-97E8-4BD381B433E0}"/>
                </a:ext>
              </a:extLst>
            </p:cNvPr>
            <p:cNvSpPr txBox="1"/>
            <p:nvPr/>
          </p:nvSpPr>
          <p:spPr>
            <a:xfrm>
              <a:off x="2301820" y="2497976"/>
              <a:ext cx="657552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EDABA9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02.</a:t>
              </a:r>
              <a:endParaRPr lang="ko-KR" altLang="en-US" sz="2800" dirty="0">
                <a:solidFill>
                  <a:srgbClr val="EDABA9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D04401-A116-4C64-B57B-9D52B0581DEC}"/>
                </a:ext>
              </a:extLst>
            </p:cNvPr>
            <p:cNvSpPr txBox="1"/>
            <p:nvPr/>
          </p:nvSpPr>
          <p:spPr>
            <a:xfrm>
              <a:off x="3108451" y="2497975"/>
              <a:ext cx="1261884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ko-KR" altLang="en-US" sz="2800" dirty="0" err="1">
                  <a:solidFill>
                    <a:srgbClr val="A09484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서블릿</a:t>
              </a:r>
              <a:endParaRPr lang="ko-KR" altLang="en-US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B8743F6-1EDC-48A2-B4DD-331A4E196028}"/>
              </a:ext>
            </a:extLst>
          </p:cNvPr>
          <p:cNvSpPr txBox="1"/>
          <p:nvPr/>
        </p:nvSpPr>
        <p:spPr>
          <a:xfrm>
            <a:off x="1588770" y="1874520"/>
            <a:ext cx="85204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</a:rPr>
              <a:t> HTTP </a:t>
            </a:r>
            <a:r>
              <a:rPr lang="ko-KR" altLang="en-US" sz="2000" dirty="0" err="1">
                <a:solidFill>
                  <a:schemeClr val="bg2">
                    <a:lumMod val="50000"/>
                  </a:schemeClr>
                </a:solidFill>
              </a:rPr>
              <a:t>요청시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</a:rPr>
              <a:t>• WAS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</a:rPr>
              <a:t>는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</a:rPr>
              <a:t>Request, Response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</a:rPr>
              <a:t>객체를 새로 만들어서 </a:t>
            </a:r>
            <a:r>
              <a:rPr lang="ko-KR" altLang="en-US" sz="2000" dirty="0" err="1">
                <a:solidFill>
                  <a:schemeClr val="bg2">
                    <a:lumMod val="50000"/>
                  </a:schemeClr>
                </a:solidFill>
              </a:rPr>
              <a:t>서블릿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</a:rPr>
              <a:t> 객체 호출 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</a:rPr>
              <a:t>•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</a:rPr>
              <a:t>개발자는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</a:rPr>
              <a:t>Request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</a:rPr>
              <a:t>객체에서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</a:rPr>
              <a:t>HTTP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</a:rPr>
              <a:t>요청 정보를 편리하게 꺼내서 사용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</a:rPr>
              <a:t>•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</a:rPr>
              <a:t>개발자는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</a:rPr>
              <a:t>Response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</a:rPr>
              <a:t>객체에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</a:rPr>
              <a:t>HTTP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</a:rPr>
              <a:t>응답 정보를 편리하게 입력 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</a:rPr>
              <a:t>• WAS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</a:rPr>
              <a:t>는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</a:rPr>
              <a:t>Response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</a:rPr>
              <a:t>객체에 담겨있는 내용으로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</a:rPr>
              <a:t>HTTP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</a:rPr>
              <a:t>응답 정보를 생성</a:t>
            </a:r>
          </a:p>
        </p:txBody>
      </p:sp>
    </p:spTree>
    <p:extLst>
      <p:ext uri="{BB962C8B-B14F-4D97-AF65-F5344CB8AC3E}">
        <p14:creationId xmlns:p14="http://schemas.microsoft.com/office/powerpoint/2010/main" val="30751400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A10D31-C766-465F-A09D-F271FB3615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rgbClr val="A79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CF9885-3EB1-4137-A122-F76809C6A8E8}"/>
              </a:ext>
            </a:extLst>
          </p:cNvPr>
          <p:cNvGrpSpPr/>
          <p:nvPr/>
        </p:nvGrpSpPr>
        <p:grpSpPr>
          <a:xfrm>
            <a:off x="1106786" y="694041"/>
            <a:ext cx="3631443" cy="523221"/>
            <a:chOff x="2301820" y="2497975"/>
            <a:chExt cx="3631443" cy="52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EEBF9D-2D1A-44A7-97E8-4BD381B433E0}"/>
                </a:ext>
              </a:extLst>
            </p:cNvPr>
            <p:cNvSpPr txBox="1"/>
            <p:nvPr/>
          </p:nvSpPr>
          <p:spPr>
            <a:xfrm>
              <a:off x="2301820" y="2497976"/>
              <a:ext cx="657552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EDABA9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02.</a:t>
              </a:r>
              <a:endParaRPr lang="ko-KR" altLang="en-US" sz="2800" dirty="0">
                <a:solidFill>
                  <a:srgbClr val="EDABA9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D04401-A116-4C64-B57B-9D52B0581DEC}"/>
                </a:ext>
              </a:extLst>
            </p:cNvPr>
            <p:cNvSpPr txBox="1"/>
            <p:nvPr/>
          </p:nvSpPr>
          <p:spPr>
            <a:xfrm>
              <a:off x="3108451" y="2497975"/>
              <a:ext cx="2824812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ko-KR" altLang="en-US" sz="2800" dirty="0" err="1">
                  <a:solidFill>
                    <a:srgbClr val="A09484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서블릿</a:t>
              </a:r>
              <a:r>
                <a:rPr lang="ko-KR" altLang="en-US" sz="2800" dirty="0">
                  <a:solidFill>
                    <a:srgbClr val="A09484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 컨테이너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B8743F6-1EDC-48A2-B4DD-331A4E196028}"/>
              </a:ext>
            </a:extLst>
          </p:cNvPr>
          <p:cNvSpPr txBox="1"/>
          <p:nvPr/>
        </p:nvSpPr>
        <p:spPr>
          <a:xfrm>
            <a:off x="1310851" y="1355079"/>
            <a:ext cx="957029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</a:rPr>
              <a:t>• </a:t>
            </a:r>
            <a:r>
              <a:rPr lang="ko-KR" altLang="en-US" sz="2000" dirty="0" err="1">
                <a:solidFill>
                  <a:schemeClr val="bg2">
                    <a:lumMod val="50000"/>
                  </a:schemeClr>
                </a:solidFill>
              </a:rPr>
              <a:t>톰캣처럼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ko-KR" altLang="en-US" sz="2000" dirty="0" err="1">
                <a:solidFill>
                  <a:schemeClr val="bg2">
                    <a:lumMod val="50000"/>
                  </a:schemeClr>
                </a:solidFill>
              </a:rPr>
              <a:t>서블릿을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</a:rPr>
              <a:t> 지원하는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</a:rPr>
              <a:t>WAS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</a:rPr>
              <a:t>를 </a:t>
            </a:r>
            <a:r>
              <a:rPr lang="ko-KR" altLang="en-US" sz="2000" dirty="0" err="1">
                <a:solidFill>
                  <a:schemeClr val="bg2">
                    <a:lumMod val="50000"/>
                  </a:schemeClr>
                </a:solidFill>
              </a:rPr>
              <a:t>서블릿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</a:rPr>
              <a:t> 컨테이너라고 함 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</a:rPr>
              <a:t>• </a:t>
            </a:r>
            <a:r>
              <a:rPr lang="ko-KR" altLang="en-US" sz="2000" dirty="0" err="1">
                <a:solidFill>
                  <a:schemeClr val="bg2">
                    <a:lumMod val="50000"/>
                  </a:schemeClr>
                </a:solidFill>
              </a:rPr>
              <a:t>서블릿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</a:rPr>
              <a:t> 컨테이너는 </a:t>
            </a:r>
            <a:r>
              <a:rPr lang="ko-KR" altLang="en-US" sz="2000" dirty="0" err="1">
                <a:solidFill>
                  <a:schemeClr val="bg2">
                    <a:lumMod val="50000"/>
                  </a:schemeClr>
                </a:solidFill>
              </a:rPr>
              <a:t>서블릿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</a:rPr>
              <a:t> 객체를 생성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</a:rPr>
              <a:t>초기화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</a:rPr>
              <a:t>호출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</a:rPr>
              <a:t>종료하는 생명주기 관리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</a:rPr>
              <a:t>• </a:t>
            </a:r>
            <a:r>
              <a:rPr lang="ko-KR" altLang="en-US" sz="2000" dirty="0" err="1">
                <a:solidFill>
                  <a:schemeClr val="bg2">
                    <a:lumMod val="50000"/>
                  </a:schemeClr>
                </a:solidFill>
              </a:rPr>
              <a:t>서블릿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</a:rPr>
              <a:t> 객체는 </a:t>
            </a:r>
            <a:r>
              <a:rPr lang="ko-KR" altLang="en-US" sz="2000" dirty="0" err="1">
                <a:solidFill>
                  <a:schemeClr val="bg2">
                    <a:lumMod val="50000"/>
                  </a:schemeClr>
                </a:solidFill>
              </a:rPr>
              <a:t>싱글톤으로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</a:rPr>
              <a:t> 관리 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</a:rPr>
              <a:t>•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</a:rPr>
              <a:t>고객의 요청이 올 때 마다 계속 객체를 생성하는 것은 비효율 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</a:rPr>
              <a:t>•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</a:rPr>
              <a:t>최초 로딩 시점에 </a:t>
            </a:r>
            <a:r>
              <a:rPr lang="ko-KR" altLang="en-US" sz="2000" dirty="0" err="1">
                <a:solidFill>
                  <a:schemeClr val="bg2">
                    <a:lumMod val="50000"/>
                  </a:schemeClr>
                </a:solidFill>
              </a:rPr>
              <a:t>서블릿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</a:rPr>
              <a:t> 객체를 미리 </a:t>
            </a:r>
            <a:r>
              <a:rPr lang="ko-KR" altLang="en-US" sz="2000" dirty="0" err="1">
                <a:solidFill>
                  <a:schemeClr val="bg2">
                    <a:lumMod val="50000"/>
                  </a:schemeClr>
                </a:solidFill>
              </a:rPr>
              <a:t>만들어두고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</a:rPr>
              <a:t> 재활용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</a:rPr>
              <a:t>•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</a:rPr>
              <a:t>모든 고객 요청은 동일한 </a:t>
            </a:r>
            <a:r>
              <a:rPr lang="ko-KR" altLang="en-US" sz="2000" dirty="0" err="1">
                <a:solidFill>
                  <a:schemeClr val="bg2">
                    <a:lumMod val="50000"/>
                  </a:schemeClr>
                </a:solidFill>
              </a:rPr>
              <a:t>서블릿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</a:rPr>
              <a:t> 객체 인스턴스에 접근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</a:rPr>
              <a:t>• </a:t>
            </a:r>
            <a:r>
              <a:rPr lang="ko-KR" altLang="en-US" sz="2000" dirty="0" err="1">
                <a:solidFill>
                  <a:schemeClr val="bg2">
                    <a:lumMod val="50000"/>
                  </a:schemeClr>
                </a:solidFill>
              </a:rPr>
              <a:t>서블릿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</a:rPr>
              <a:t> 컨테이너 </a:t>
            </a:r>
            <a:r>
              <a:rPr lang="ko-KR" altLang="en-US" sz="2000" dirty="0" err="1">
                <a:solidFill>
                  <a:schemeClr val="bg2">
                    <a:lumMod val="50000"/>
                  </a:schemeClr>
                </a:solidFill>
              </a:rPr>
              <a:t>종료시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</a:rPr>
              <a:t> 함께 종료 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</a:rPr>
              <a:t>• JSP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</a:rPr>
              <a:t>도 </a:t>
            </a:r>
            <a:r>
              <a:rPr lang="ko-KR" altLang="en-US" sz="2000" dirty="0" err="1">
                <a:solidFill>
                  <a:schemeClr val="bg2">
                    <a:lumMod val="50000"/>
                  </a:schemeClr>
                </a:solidFill>
              </a:rPr>
              <a:t>서블릿으로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</a:rPr>
              <a:t> 변환 되어서 사용 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</a:rPr>
              <a:t>•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</a:rPr>
              <a:t>동시 요청을 위한 멀티 쓰레드 처리 지원</a:t>
            </a:r>
          </a:p>
        </p:txBody>
      </p:sp>
    </p:spTree>
    <p:extLst>
      <p:ext uri="{BB962C8B-B14F-4D97-AF65-F5344CB8AC3E}">
        <p14:creationId xmlns:p14="http://schemas.microsoft.com/office/powerpoint/2010/main" val="1627102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A10D31-C766-465F-A09D-F271FB3615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rgbClr val="A79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CF9885-3EB1-4137-A122-F76809C6A8E8}"/>
              </a:ext>
            </a:extLst>
          </p:cNvPr>
          <p:cNvGrpSpPr/>
          <p:nvPr/>
        </p:nvGrpSpPr>
        <p:grpSpPr>
          <a:xfrm>
            <a:off x="2541047" y="2497976"/>
            <a:ext cx="4978785" cy="1862048"/>
            <a:chOff x="2195803" y="2497976"/>
            <a:chExt cx="4978785" cy="186204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EEBF9D-2D1A-44A7-97E8-4BD381B433E0}"/>
                </a:ext>
              </a:extLst>
            </p:cNvPr>
            <p:cNvSpPr txBox="1"/>
            <p:nvPr/>
          </p:nvSpPr>
          <p:spPr>
            <a:xfrm>
              <a:off x="2195803" y="2497976"/>
              <a:ext cx="2351926" cy="1862048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11500" dirty="0">
                  <a:solidFill>
                    <a:srgbClr val="EDABA9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03</a:t>
              </a:r>
              <a:endParaRPr lang="ko-KR" altLang="en-US" sz="11500" dirty="0">
                <a:solidFill>
                  <a:srgbClr val="EDABA9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D04401-A116-4C64-B57B-9D52B0581DEC}"/>
                </a:ext>
              </a:extLst>
            </p:cNvPr>
            <p:cNvSpPr txBox="1"/>
            <p:nvPr/>
          </p:nvSpPr>
          <p:spPr>
            <a:xfrm>
              <a:off x="4437492" y="3042138"/>
              <a:ext cx="2737096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rgbClr val="A09484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DB</a:t>
              </a:r>
              <a:r>
                <a:rPr lang="ko-KR" altLang="en-US" sz="3600" dirty="0">
                  <a:solidFill>
                    <a:srgbClr val="A09484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와 </a:t>
              </a:r>
              <a:r>
                <a:rPr lang="en-US" altLang="ko-KR" sz="3600" dirty="0">
                  <a:solidFill>
                    <a:srgbClr val="A09484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INDEX</a:t>
              </a:r>
              <a:endParaRPr lang="ko-KR" altLang="en-US" sz="36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43CA2D-B067-4EF0-A870-A0C884C259ED}"/>
                </a:ext>
              </a:extLst>
            </p:cNvPr>
            <p:cNvSpPr txBox="1"/>
            <p:nvPr/>
          </p:nvSpPr>
          <p:spPr>
            <a:xfrm>
              <a:off x="4437492" y="3180638"/>
              <a:ext cx="184731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endParaRPr lang="en-US" altLang="ko-KR" dirty="0">
                <a:solidFill>
                  <a:srgbClr val="A09484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1572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A10D31-C766-465F-A09D-F271FB3615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rgbClr val="A79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CF9885-3EB1-4137-A122-F76809C6A8E8}"/>
              </a:ext>
            </a:extLst>
          </p:cNvPr>
          <p:cNvGrpSpPr/>
          <p:nvPr/>
        </p:nvGrpSpPr>
        <p:grpSpPr>
          <a:xfrm>
            <a:off x="1106786" y="694041"/>
            <a:ext cx="2315377" cy="523221"/>
            <a:chOff x="2301820" y="2497975"/>
            <a:chExt cx="2315377" cy="52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EEBF9D-2D1A-44A7-97E8-4BD381B433E0}"/>
                </a:ext>
              </a:extLst>
            </p:cNvPr>
            <p:cNvSpPr txBox="1"/>
            <p:nvPr/>
          </p:nvSpPr>
          <p:spPr>
            <a:xfrm>
              <a:off x="2301820" y="2497976"/>
              <a:ext cx="657552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EDABA9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03.</a:t>
              </a:r>
              <a:endParaRPr lang="ko-KR" altLang="en-US" sz="2800" dirty="0">
                <a:solidFill>
                  <a:srgbClr val="EDABA9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D04401-A116-4C64-B57B-9D52B0581DEC}"/>
                </a:ext>
              </a:extLst>
            </p:cNvPr>
            <p:cNvSpPr txBox="1"/>
            <p:nvPr/>
          </p:nvSpPr>
          <p:spPr>
            <a:xfrm>
              <a:off x="3108451" y="2497975"/>
              <a:ext cx="1508746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A09484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INDEX ?</a:t>
              </a:r>
              <a:endParaRPr lang="ko-KR" altLang="en-US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4185C33-BD9F-42DD-9F40-3E4A49636B21}"/>
              </a:ext>
            </a:extLst>
          </p:cNvPr>
          <p:cNvSpPr txBox="1"/>
          <p:nvPr/>
        </p:nvSpPr>
        <p:spPr>
          <a:xfrm>
            <a:off x="938835" y="7173766"/>
            <a:ext cx="10612463" cy="378565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Full table scan </a:t>
            </a: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은 속도가 느리고 자원도 많이 잡아 먹음</a:t>
            </a:r>
            <a:endParaRPr lang="en-US" altLang="ko-KR" sz="24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인덱스는 책에서의 목차 혹은 색인이라고 생각</a:t>
            </a:r>
            <a:endParaRPr lang="en-US" altLang="ko-KR" sz="24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endParaRPr lang="en-US" altLang="ko-KR" sz="24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457200" indent="-457200">
              <a:buAutoNum type="arabicPeriod" startAt="3"/>
            </a:pP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읽기 성능을 향상시키기 위한 자료구조</a:t>
            </a:r>
            <a:b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</a:br>
            <a:endParaRPr lang="en-US" altLang="ko-KR" sz="24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457200" indent="-457200">
              <a:buAutoNum type="arabicPeriod" startAt="3"/>
            </a:pP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해당 컬럼의 데이터를 정렬한 후 별도의 메모리 공간에 데이터의 물리적 </a:t>
            </a:r>
            <a:endParaRPr lang="en-US" altLang="ko-KR" sz="24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주소와 함께 저장된다</a:t>
            </a:r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. </a:t>
            </a: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컬럼의 값과 물리적 주소를 </a:t>
            </a:r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(key, value)</a:t>
            </a: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의 한 쌍으로 저장</a:t>
            </a:r>
          </a:p>
          <a:p>
            <a:pPr marL="457200" indent="-457200">
              <a:buAutoNum type="arabicPeriod" startAt="2"/>
            </a:pPr>
            <a:endParaRPr lang="ko-KR" altLang="en-US" sz="24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337B9A-96E0-48B5-97F6-545C7877A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125" y="1471612"/>
            <a:ext cx="8071750" cy="469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60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A10D31-C766-465F-A09D-F271FB3615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rgbClr val="A79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CF9885-3EB1-4137-A122-F76809C6A8E8}"/>
              </a:ext>
            </a:extLst>
          </p:cNvPr>
          <p:cNvGrpSpPr/>
          <p:nvPr/>
        </p:nvGrpSpPr>
        <p:grpSpPr>
          <a:xfrm>
            <a:off x="2647064" y="2497976"/>
            <a:ext cx="5279802" cy="1862048"/>
            <a:chOff x="2301820" y="2497976"/>
            <a:chExt cx="5279802" cy="186204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EEBF9D-2D1A-44A7-97E8-4BD381B433E0}"/>
                </a:ext>
              </a:extLst>
            </p:cNvPr>
            <p:cNvSpPr txBox="1"/>
            <p:nvPr/>
          </p:nvSpPr>
          <p:spPr>
            <a:xfrm>
              <a:off x="2301820" y="2497976"/>
              <a:ext cx="2234907" cy="1862048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11500" dirty="0">
                  <a:solidFill>
                    <a:srgbClr val="EDABA9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01</a:t>
              </a:r>
              <a:endParaRPr lang="ko-KR" altLang="en-US" sz="11500" dirty="0">
                <a:solidFill>
                  <a:srgbClr val="EDABA9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D04401-A116-4C64-B57B-9D52B0581DEC}"/>
                </a:ext>
              </a:extLst>
            </p:cNvPr>
            <p:cNvSpPr txBox="1"/>
            <p:nvPr/>
          </p:nvSpPr>
          <p:spPr>
            <a:xfrm>
              <a:off x="4437492" y="2648607"/>
              <a:ext cx="1285801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rgbClr val="A09484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HTTP</a:t>
              </a:r>
              <a:endParaRPr lang="ko-KR" altLang="en-US" sz="36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43CA2D-B067-4EF0-A870-A0C884C259ED}"/>
                </a:ext>
              </a:extLst>
            </p:cNvPr>
            <p:cNvSpPr txBox="1"/>
            <p:nvPr/>
          </p:nvSpPr>
          <p:spPr>
            <a:xfrm>
              <a:off x="4437492" y="3180638"/>
              <a:ext cx="3144130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1800" dirty="0">
                  <a:solidFill>
                    <a:srgbClr val="A09484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Hyper Text Transfer Protocol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28147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A10D31-C766-465F-A09D-F271FB3615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rgbClr val="A79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CF9885-3EB1-4137-A122-F76809C6A8E8}"/>
              </a:ext>
            </a:extLst>
          </p:cNvPr>
          <p:cNvGrpSpPr/>
          <p:nvPr/>
        </p:nvGrpSpPr>
        <p:grpSpPr>
          <a:xfrm>
            <a:off x="1106786" y="694041"/>
            <a:ext cx="3392595" cy="523221"/>
            <a:chOff x="2301820" y="2497975"/>
            <a:chExt cx="3392595" cy="52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EEBF9D-2D1A-44A7-97E8-4BD381B433E0}"/>
                </a:ext>
              </a:extLst>
            </p:cNvPr>
            <p:cNvSpPr txBox="1"/>
            <p:nvPr/>
          </p:nvSpPr>
          <p:spPr>
            <a:xfrm>
              <a:off x="2301820" y="2497976"/>
              <a:ext cx="657552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EDABA9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03.</a:t>
              </a:r>
              <a:endParaRPr lang="ko-KR" altLang="en-US" sz="2800" dirty="0">
                <a:solidFill>
                  <a:srgbClr val="EDABA9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D04401-A116-4C64-B57B-9D52B0581DEC}"/>
                </a:ext>
              </a:extLst>
            </p:cNvPr>
            <p:cNvSpPr txBox="1"/>
            <p:nvPr/>
          </p:nvSpPr>
          <p:spPr>
            <a:xfrm>
              <a:off x="3108451" y="2497975"/>
              <a:ext cx="2585964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A09484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INDEX </a:t>
              </a:r>
              <a:r>
                <a:rPr lang="ko-KR" altLang="en-US" sz="2800" dirty="0">
                  <a:solidFill>
                    <a:srgbClr val="A09484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장단점</a:t>
              </a:r>
              <a:r>
                <a:rPr lang="en-US" altLang="ko-KR" sz="2800" dirty="0">
                  <a:solidFill>
                    <a:srgbClr val="A09484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?</a:t>
              </a:r>
              <a:endParaRPr lang="ko-KR" altLang="en-US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4185C33-BD9F-42DD-9F40-3E4A49636B21}"/>
              </a:ext>
            </a:extLst>
          </p:cNvPr>
          <p:cNvSpPr txBox="1"/>
          <p:nvPr/>
        </p:nvSpPr>
        <p:spPr>
          <a:xfrm>
            <a:off x="1106786" y="1911302"/>
            <a:ext cx="11059438" cy="378565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&lt;</a:t>
            </a: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장점</a:t>
            </a:r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&gt;</a:t>
            </a:r>
          </a:p>
          <a:p>
            <a:pPr marL="457200" indent="-457200">
              <a:buAutoNum type="arabicPeriod"/>
            </a:pP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테이블 검색하는 속도와 성능 향상</a:t>
            </a:r>
            <a:endParaRPr lang="en-US" altLang="ko-KR" sz="24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인덱스를 이용하면 데이터들이 정렬되어 있기 때문에 조건에 맞는 데이터를</a:t>
            </a:r>
            <a:endParaRPr lang="en-US" altLang="ko-KR" sz="24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	</a:t>
            </a: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빠르게 찾을 수 있다</a:t>
            </a:r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. </a:t>
            </a:r>
          </a:p>
          <a:p>
            <a:endParaRPr lang="en-US" altLang="ko-KR" sz="24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&lt;</a:t>
            </a: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단점</a:t>
            </a:r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&gt;</a:t>
            </a:r>
          </a:p>
          <a:p>
            <a:pPr marL="457200" indent="-457200">
              <a:buAutoNum type="arabicPeriod"/>
            </a:pP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인덱스를 관리하기 위한 추가 작업이 필요</a:t>
            </a:r>
            <a:endParaRPr lang="en-US" altLang="ko-KR" sz="24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추가 저장 공간 필요</a:t>
            </a:r>
            <a:endParaRPr lang="en-US" altLang="ko-KR" sz="24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잘못 사용하는 경우 오히려 검색 성능 저하</a:t>
            </a:r>
            <a:endParaRPr lang="en-US" altLang="ko-KR" sz="24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763D91-08BB-4250-AAE5-F1BC07DE0D50}"/>
              </a:ext>
            </a:extLst>
          </p:cNvPr>
          <p:cNvSpPr txBox="1"/>
          <p:nvPr/>
        </p:nvSpPr>
        <p:spPr>
          <a:xfrm>
            <a:off x="-178785" y="7206455"/>
            <a:ext cx="10450297" cy="57246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- INSERT : </a:t>
            </a:r>
            <a:r>
              <a:rPr lang="ko-KR" altLang="en-US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새로운 데이터에 대한 인덱스를 추가</a:t>
            </a:r>
          </a:p>
          <a:p>
            <a:endParaRPr lang="ko-KR" altLang="en-US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en-US" altLang="ko-KR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- DELETE : </a:t>
            </a:r>
            <a:r>
              <a:rPr lang="ko-KR" altLang="en-US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삭제하는 데이터의 인덱스를 사용하지 않는다는 작업 수행</a:t>
            </a:r>
          </a:p>
          <a:p>
            <a:endParaRPr lang="ko-KR" altLang="en-US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en-US" altLang="ko-KR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- UPDATE : </a:t>
            </a:r>
            <a:r>
              <a:rPr lang="ko-KR" altLang="en-US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기존의 인덱스를 사용하지 않음 처리</a:t>
            </a:r>
            <a:r>
              <a:rPr lang="en-US" altLang="ko-KR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</a:t>
            </a:r>
            <a:r>
              <a:rPr lang="ko-KR" altLang="en-US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갱신된 데이터에 대한 인덱스 추가</a:t>
            </a:r>
          </a:p>
          <a:p>
            <a:endParaRPr lang="ko-KR" altLang="en-US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ko-KR" altLang="en-US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</a:t>
            </a:r>
          </a:p>
          <a:p>
            <a:endParaRPr lang="ko-KR" altLang="en-US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ko-KR" altLang="en-US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이처럼 인덱스의 수정도 추가적으로 필요하기 때문에 데이터의 수정이 잦은 경우 성능이 낮아진다</a:t>
            </a:r>
            <a:r>
              <a:rPr lang="en-US" altLang="ko-KR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. </a:t>
            </a:r>
          </a:p>
          <a:p>
            <a:r>
              <a:rPr lang="ko-KR" altLang="en-US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또 데이터의 인덱스를 제거하는 것이 아니라 </a:t>
            </a:r>
            <a:r>
              <a:rPr lang="en-US" altLang="ko-KR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'</a:t>
            </a:r>
            <a:r>
              <a:rPr lang="ko-KR" altLang="en-US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사용하지 않음</a:t>
            </a:r>
            <a:r>
              <a:rPr lang="en-US" altLang="ko-KR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'</a:t>
            </a:r>
            <a:r>
              <a:rPr lang="ko-KR" altLang="en-US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으로 처리하고 남겨두기 때문에 수정 </a:t>
            </a:r>
            <a:endParaRPr lang="en-US" altLang="ko-KR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ko-KR" altLang="en-US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작업이 많은 경우 실제 데이터에 비해 인덱스가 과도하게 커지는 문제점이 발생할 수 있다</a:t>
            </a:r>
            <a:r>
              <a:rPr lang="en-US" altLang="ko-KR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. </a:t>
            </a:r>
          </a:p>
          <a:p>
            <a:r>
              <a:rPr lang="ko-KR" altLang="en-US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별도의 메모리 공간에 저장되기 때문에 추가 저장 공간이 많이 필요하게 된다</a:t>
            </a:r>
            <a:r>
              <a:rPr lang="en-US" altLang="ko-KR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. </a:t>
            </a:r>
          </a:p>
          <a:p>
            <a:endParaRPr lang="en-US" altLang="ko-KR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en-US" altLang="ko-KR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</a:t>
            </a:r>
          </a:p>
          <a:p>
            <a:endParaRPr lang="en-US" altLang="ko-KR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ko-KR" altLang="en-US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또한 인덱스는 전체 데이터의 </a:t>
            </a:r>
            <a:r>
              <a:rPr lang="en-US" altLang="ko-KR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10 ~ 15% </a:t>
            </a:r>
            <a:r>
              <a:rPr lang="ko-KR" altLang="en-US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이상의 데이터를 처리하거나</a:t>
            </a:r>
            <a:r>
              <a:rPr lang="en-US" altLang="ko-KR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</a:t>
            </a:r>
            <a:r>
              <a:rPr lang="ko-KR" altLang="en-US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데이터의 형식에 따라 </a:t>
            </a:r>
            <a:endParaRPr lang="en-US" altLang="ko-KR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ko-KR" altLang="en-US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오히려 성능이 낮아질 수 있다</a:t>
            </a:r>
            <a:r>
              <a:rPr lang="en-US" altLang="ko-KR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. </a:t>
            </a:r>
          </a:p>
          <a:p>
            <a:r>
              <a:rPr lang="ko-KR" altLang="en-US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예를 들어 나이나 성별과 같이 값의 </a:t>
            </a:r>
            <a:r>
              <a:rPr lang="en-US" altLang="ko-KR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range</a:t>
            </a:r>
            <a:r>
              <a:rPr lang="ko-KR" altLang="en-US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가 적은 컬럼인 경우</a:t>
            </a:r>
            <a:r>
              <a:rPr lang="en-US" altLang="ko-KR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</a:t>
            </a:r>
          </a:p>
          <a:p>
            <a:r>
              <a:rPr lang="ko-KR" altLang="en-US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인덱스를 읽고 나서 다시 많은 데이터를 조회해야 하기 때문에 비효율적이다</a:t>
            </a:r>
            <a:r>
              <a:rPr lang="en-US" altLang="ko-KR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. </a:t>
            </a:r>
          </a:p>
          <a:p>
            <a:endParaRPr lang="en-US" altLang="ko-KR" sz="24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9136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A10D31-C766-465F-A09D-F271FB3615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rgbClr val="A79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CF9885-3EB1-4137-A122-F76809C6A8E8}"/>
              </a:ext>
            </a:extLst>
          </p:cNvPr>
          <p:cNvGrpSpPr/>
          <p:nvPr/>
        </p:nvGrpSpPr>
        <p:grpSpPr>
          <a:xfrm>
            <a:off x="1106786" y="694041"/>
            <a:ext cx="5441233" cy="523221"/>
            <a:chOff x="2301820" y="2497975"/>
            <a:chExt cx="5441233" cy="52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EEBF9D-2D1A-44A7-97E8-4BD381B433E0}"/>
                </a:ext>
              </a:extLst>
            </p:cNvPr>
            <p:cNvSpPr txBox="1"/>
            <p:nvPr/>
          </p:nvSpPr>
          <p:spPr>
            <a:xfrm>
              <a:off x="2301820" y="2497976"/>
              <a:ext cx="657552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EDABA9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03.</a:t>
              </a:r>
              <a:endParaRPr lang="ko-KR" altLang="en-US" sz="2800" dirty="0">
                <a:solidFill>
                  <a:srgbClr val="EDABA9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D04401-A116-4C64-B57B-9D52B0581DEC}"/>
                </a:ext>
              </a:extLst>
            </p:cNvPr>
            <p:cNvSpPr txBox="1"/>
            <p:nvPr/>
          </p:nvSpPr>
          <p:spPr>
            <a:xfrm>
              <a:off x="3108451" y="2497975"/>
              <a:ext cx="4634602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A09484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INDEX </a:t>
              </a:r>
              <a:r>
                <a:rPr lang="ko-KR" altLang="en-US" sz="2800" dirty="0">
                  <a:solidFill>
                    <a:srgbClr val="A09484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사용하면 좋은 경우</a:t>
              </a:r>
              <a:r>
                <a:rPr lang="en-US" altLang="ko-KR" sz="2800" dirty="0">
                  <a:solidFill>
                    <a:srgbClr val="A09484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?</a:t>
              </a:r>
              <a:endParaRPr lang="ko-KR" altLang="en-US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2F12BB4-64AE-43CC-A3B2-65B607E284DA}"/>
              </a:ext>
            </a:extLst>
          </p:cNvPr>
          <p:cNvSpPr txBox="1"/>
          <p:nvPr/>
        </p:nvSpPr>
        <p:spPr>
          <a:xfrm>
            <a:off x="1106786" y="1911302"/>
            <a:ext cx="7968143" cy="267765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규모가 큰 테이블</a:t>
            </a:r>
            <a:b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</a:br>
            <a:endParaRPr lang="en-US" altLang="ko-KR" sz="24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삽입</a:t>
            </a:r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수정</a:t>
            </a:r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삭제</a:t>
            </a:r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작업이 자주 발생하지 않는 컬럼</a:t>
            </a:r>
            <a:b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</a:br>
            <a:endParaRPr lang="en-US" altLang="ko-KR" sz="24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WHERE </a:t>
            </a: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나 </a:t>
            </a:r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ORDER BY, JOIN </a:t>
            </a: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등이 자주 사용되는 컬럼</a:t>
            </a:r>
            <a:b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</a:br>
            <a:endParaRPr lang="en-US" altLang="ko-KR" sz="24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데이터의 중복도가 낮은 컬럼</a:t>
            </a:r>
            <a:endParaRPr lang="en-US" altLang="ko-KR" sz="24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D40BD1-6FE4-4318-BCA6-AD1C883081DA}"/>
              </a:ext>
            </a:extLst>
          </p:cNvPr>
          <p:cNvSpPr txBox="1"/>
          <p:nvPr/>
        </p:nvSpPr>
        <p:spPr>
          <a:xfrm>
            <a:off x="-197082" y="7363836"/>
            <a:ext cx="10966464" cy="203132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l"/>
            <a:r>
              <a:rPr lang="ko-KR" altLang="en-US" i="0" dirty="0">
                <a:solidFill>
                  <a:srgbClr val="212529"/>
                </a:solidFill>
                <a:effectLst/>
                <a:latin typeface="-apple-system"/>
              </a:rPr>
              <a:t>주로 검색 및 조회를 </a:t>
            </a:r>
            <a:r>
              <a:rPr lang="ko-KR" altLang="en-US" i="0" dirty="0" err="1">
                <a:solidFill>
                  <a:srgbClr val="212529"/>
                </a:solidFill>
                <a:effectLst/>
                <a:latin typeface="-apple-system"/>
              </a:rPr>
              <a:t>할때</a:t>
            </a:r>
            <a:r>
              <a:rPr lang="ko-KR" altLang="en-US" i="0" dirty="0">
                <a:solidFill>
                  <a:srgbClr val="212529"/>
                </a:solidFill>
                <a:effectLst/>
                <a:latin typeface="-apple-system"/>
              </a:rPr>
              <a:t> 큰 효율성을 낼 수 있다고 합니다</a:t>
            </a:r>
            <a:r>
              <a:rPr lang="en-US" altLang="ko-KR" i="0" dirty="0">
                <a:solidFill>
                  <a:srgbClr val="212529"/>
                </a:solidFill>
                <a:effectLst/>
                <a:latin typeface="-apple-system"/>
              </a:rPr>
              <a:t>!</a:t>
            </a:r>
            <a:endParaRPr lang="ko-KR" altLang="en-US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ko-KR" altLang="en-US" i="0" dirty="0">
                <a:solidFill>
                  <a:srgbClr val="212529"/>
                </a:solidFill>
                <a:effectLst/>
                <a:latin typeface="-apple-system"/>
              </a:rPr>
              <a:t>기본적으로 이진 트리를 사용하기 때문에 이미 정렬이 되어있는 상태에서 추가</a:t>
            </a:r>
            <a:r>
              <a:rPr lang="en-US" altLang="ko-KR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i="0" dirty="0">
                <a:solidFill>
                  <a:srgbClr val="212529"/>
                </a:solidFill>
                <a:effectLst/>
                <a:latin typeface="-apple-system"/>
              </a:rPr>
              <a:t>수정</a:t>
            </a:r>
            <a:r>
              <a:rPr lang="en-US" altLang="ko-KR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i="0" dirty="0">
                <a:solidFill>
                  <a:srgbClr val="212529"/>
                </a:solidFill>
                <a:effectLst/>
                <a:latin typeface="-apple-system"/>
              </a:rPr>
              <a:t>삭제가 자주 일어나게 </a:t>
            </a:r>
            <a:endParaRPr lang="en-US" altLang="ko-KR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ko-KR" altLang="en-US" i="0" dirty="0">
                <a:solidFill>
                  <a:srgbClr val="212529"/>
                </a:solidFill>
                <a:effectLst/>
                <a:latin typeface="-apple-system"/>
              </a:rPr>
              <a:t>되면 인덱스에서도 마찬가지로 해당 동작들이 수행되기 때문에 성능 저하를 초래할 수 있다고 합니다</a:t>
            </a:r>
            <a:r>
              <a:rPr lang="en-US" altLang="ko-KR" i="0" dirty="0">
                <a:solidFill>
                  <a:srgbClr val="212529"/>
                </a:solidFill>
                <a:effectLst/>
                <a:latin typeface="-apple-system"/>
              </a:rPr>
              <a:t>!</a:t>
            </a:r>
          </a:p>
          <a:p>
            <a:pPr algn="l"/>
            <a:r>
              <a:rPr lang="ko-KR" altLang="en-US" i="0" dirty="0">
                <a:solidFill>
                  <a:srgbClr val="212529"/>
                </a:solidFill>
                <a:effectLst/>
                <a:latin typeface="-apple-system"/>
              </a:rPr>
              <a:t>예를 들어</a:t>
            </a:r>
            <a:r>
              <a:rPr lang="en-US" altLang="ko-KR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i="0" dirty="0">
                <a:solidFill>
                  <a:srgbClr val="212529"/>
                </a:solidFill>
                <a:effectLst/>
                <a:latin typeface="-apple-system"/>
              </a:rPr>
              <a:t>한 쇼핑몰에 여러가지 카테고리가 </a:t>
            </a:r>
            <a:r>
              <a:rPr lang="ko-KR" altLang="en-US" i="0" dirty="0" err="1">
                <a:solidFill>
                  <a:srgbClr val="212529"/>
                </a:solidFill>
                <a:effectLst/>
                <a:latin typeface="-apple-system"/>
              </a:rPr>
              <a:t>존재할때</a:t>
            </a:r>
            <a:r>
              <a:rPr lang="ko-KR" altLang="en-US" i="0" dirty="0">
                <a:solidFill>
                  <a:srgbClr val="212529"/>
                </a:solidFill>
                <a:effectLst/>
                <a:latin typeface="-apple-system"/>
              </a:rPr>
              <a:t> 해당 카테고리의 상품들을 </a:t>
            </a:r>
            <a:r>
              <a:rPr lang="ko-KR" altLang="en-US" i="0" dirty="0" err="1">
                <a:solidFill>
                  <a:srgbClr val="212529"/>
                </a:solidFill>
                <a:effectLst/>
                <a:latin typeface="-apple-system"/>
              </a:rPr>
              <a:t>조회할때</a:t>
            </a:r>
            <a:r>
              <a:rPr lang="ko-KR" altLang="en-US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endParaRPr lang="en-US" altLang="ko-KR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ko-KR" altLang="en-US" i="0" dirty="0">
                <a:solidFill>
                  <a:srgbClr val="212529"/>
                </a:solidFill>
                <a:effectLst/>
                <a:latin typeface="-apple-system"/>
              </a:rPr>
              <a:t>이러한 인덱스 기능을 잘 사용하게 된다면 큰 효율을 발휘하게 되지만</a:t>
            </a:r>
            <a:r>
              <a:rPr lang="en-US" altLang="ko-KR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i="0" dirty="0" err="1">
                <a:solidFill>
                  <a:srgbClr val="212529"/>
                </a:solidFill>
                <a:effectLst/>
                <a:latin typeface="-apple-system"/>
              </a:rPr>
              <a:t>인스타그램같은</a:t>
            </a:r>
            <a:r>
              <a:rPr lang="ko-KR" altLang="en-US" i="0" dirty="0">
                <a:solidFill>
                  <a:srgbClr val="212529"/>
                </a:solidFill>
                <a:effectLst/>
                <a:latin typeface="-apple-system"/>
              </a:rPr>
              <a:t> 소셜 </a:t>
            </a:r>
            <a:endParaRPr lang="en-US" altLang="ko-KR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ko-KR" altLang="en-US" i="0" dirty="0">
                <a:solidFill>
                  <a:srgbClr val="212529"/>
                </a:solidFill>
                <a:effectLst/>
                <a:latin typeface="-apple-system"/>
              </a:rPr>
              <a:t>서비스들은 끊임없이 게시글이 작성되고 수정</a:t>
            </a:r>
            <a:r>
              <a:rPr lang="en-US" altLang="ko-KR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i="0" dirty="0">
                <a:solidFill>
                  <a:srgbClr val="212529"/>
                </a:solidFill>
                <a:effectLst/>
                <a:latin typeface="-apple-system"/>
              </a:rPr>
              <a:t>삭제되기 때문에 오히려 인덱싱을 </a:t>
            </a:r>
            <a:r>
              <a:rPr lang="ko-KR" altLang="en-US" i="0" dirty="0" err="1">
                <a:solidFill>
                  <a:srgbClr val="212529"/>
                </a:solidFill>
                <a:effectLst/>
                <a:latin typeface="-apple-system"/>
              </a:rPr>
              <a:t>하게되면</a:t>
            </a:r>
            <a:r>
              <a:rPr lang="ko-KR" altLang="en-US" i="0" dirty="0">
                <a:solidFill>
                  <a:srgbClr val="212529"/>
                </a:solidFill>
                <a:effectLst/>
                <a:latin typeface="-apple-system"/>
              </a:rPr>
              <a:t> 엄청난 </a:t>
            </a:r>
            <a:endParaRPr lang="en-US" altLang="ko-KR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ko-KR" altLang="en-US" i="0" dirty="0">
                <a:solidFill>
                  <a:srgbClr val="212529"/>
                </a:solidFill>
                <a:effectLst/>
                <a:latin typeface="-apple-system"/>
              </a:rPr>
              <a:t>성능 저하가 되기 때문입니다</a:t>
            </a:r>
            <a:r>
              <a:rPr lang="en-US" altLang="ko-KR" i="0" dirty="0">
                <a:solidFill>
                  <a:srgbClr val="212529"/>
                </a:solidFill>
                <a:effectLst/>
                <a:latin typeface="-apple-system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03155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A10D31-C766-465F-A09D-F271FB3615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rgbClr val="A79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CF9885-3EB1-4137-A122-F76809C6A8E8}"/>
              </a:ext>
            </a:extLst>
          </p:cNvPr>
          <p:cNvGrpSpPr/>
          <p:nvPr/>
        </p:nvGrpSpPr>
        <p:grpSpPr>
          <a:xfrm>
            <a:off x="1106786" y="694041"/>
            <a:ext cx="3586559" cy="523221"/>
            <a:chOff x="2301820" y="2497975"/>
            <a:chExt cx="3586559" cy="52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EEBF9D-2D1A-44A7-97E8-4BD381B433E0}"/>
                </a:ext>
              </a:extLst>
            </p:cNvPr>
            <p:cNvSpPr txBox="1"/>
            <p:nvPr/>
          </p:nvSpPr>
          <p:spPr>
            <a:xfrm>
              <a:off x="2301820" y="2497976"/>
              <a:ext cx="657552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EDABA9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03.</a:t>
              </a:r>
              <a:endParaRPr lang="ko-KR" altLang="en-US" sz="2800" dirty="0">
                <a:solidFill>
                  <a:srgbClr val="EDABA9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D04401-A116-4C64-B57B-9D52B0581DEC}"/>
                </a:ext>
              </a:extLst>
            </p:cNvPr>
            <p:cNvSpPr txBox="1"/>
            <p:nvPr/>
          </p:nvSpPr>
          <p:spPr>
            <a:xfrm>
              <a:off x="3108451" y="2497975"/>
              <a:ext cx="2779928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A09484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INDEX </a:t>
              </a:r>
              <a:r>
                <a:rPr lang="ko-KR" altLang="en-US" sz="2800" dirty="0">
                  <a:solidFill>
                    <a:srgbClr val="A09484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자료구조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2F12BB4-64AE-43CC-A3B2-65B607E284DA}"/>
              </a:ext>
            </a:extLst>
          </p:cNvPr>
          <p:cNvSpPr txBox="1"/>
          <p:nvPr/>
        </p:nvSpPr>
        <p:spPr>
          <a:xfrm>
            <a:off x="1106786" y="1911302"/>
            <a:ext cx="8969122" cy="41549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해시 테이블</a:t>
            </a:r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(Hash Table)</a:t>
            </a:r>
          </a:p>
          <a:p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	- key, value </a:t>
            </a: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한쌍으로 저장하는 자료구조</a:t>
            </a:r>
            <a:endParaRPr lang="en-US" altLang="ko-KR" sz="24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	- </a:t>
            </a: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빠른 시간만에 원하는 데이터를 탐색할 수 있는 구조</a:t>
            </a:r>
            <a:endParaRPr lang="en-US" altLang="ko-KR" sz="24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	- </a:t>
            </a: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해시 테이블은 등호</a:t>
            </a:r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(=) </a:t>
            </a: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연산에 최적화되어 있음</a:t>
            </a:r>
            <a:endParaRPr lang="en-US" altLang="ko-KR" sz="24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457200" indent="-457200">
              <a:buAutoNum type="arabicPeriod" startAt="2"/>
            </a:pPr>
            <a:r>
              <a:rPr lang="en-US" altLang="ko-KR" sz="2400" dirty="0" err="1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B+Tree</a:t>
            </a:r>
            <a:endParaRPr lang="en-US" altLang="ko-KR" sz="24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	- </a:t>
            </a: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테이블을 생성시 생성하고 싶은 인덱스 컬럼을 지정</a:t>
            </a:r>
          </a:p>
          <a:p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	- </a:t>
            </a: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생성 후 인덱스 조회 시</a:t>
            </a:r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WHERE </a:t>
            </a: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절이 포함된 쿼리로 조회</a:t>
            </a:r>
          </a:p>
          <a:p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	- </a:t>
            </a: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인덱스로 저장된 </a:t>
            </a:r>
            <a:r>
              <a:rPr lang="en-US" altLang="ko-KR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Key-Value</a:t>
            </a:r>
            <a:r>
              <a:rPr lang="ko-KR" altLang="en-US" sz="24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값을 참조해서 결과 출력</a:t>
            </a:r>
            <a:endParaRPr lang="en-US" altLang="ko-KR" sz="24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8006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2809684" y="1759937"/>
            <a:ext cx="6572633" cy="2646878"/>
          </a:xfrm>
          <a:prstGeom prst="rect">
            <a:avLst/>
          </a:prstGeom>
          <a:solidFill>
            <a:srgbClr val="FBF4E1"/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ko-KR" sz="16600" b="1" dirty="0">
                <a:solidFill>
                  <a:srgbClr val="EDABA9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Q </a:t>
            </a:r>
            <a:r>
              <a:rPr lang="en-US" altLang="ko-KR" sz="16600" b="1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&amp;</a:t>
            </a:r>
            <a:r>
              <a:rPr lang="en-US" altLang="ko-KR" sz="16600" b="1" dirty="0">
                <a:solidFill>
                  <a:srgbClr val="EDABA9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A</a:t>
            </a:r>
            <a:endParaRPr lang="ko-KR" altLang="en-US" sz="16600" b="1" dirty="0">
              <a:solidFill>
                <a:srgbClr val="EDABA9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1C8CA20-B24A-4248-8EA3-A64B400CAC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rgbClr val="A79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9A18D83-1018-4F49-A9E8-19BA72B74DA0}"/>
              </a:ext>
            </a:extLst>
          </p:cNvPr>
          <p:cNvCxnSpPr>
            <a:cxnSpLocks/>
          </p:cNvCxnSpPr>
          <p:nvPr/>
        </p:nvCxnSpPr>
        <p:spPr>
          <a:xfrm>
            <a:off x="2572853" y="4522505"/>
            <a:ext cx="7046291" cy="0"/>
          </a:xfrm>
          <a:prstGeom prst="line">
            <a:avLst/>
          </a:prstGeom>
          <a:ln>
            <a:solidFill>
              <a:srgbClr val="A09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5535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2244366" y="2445388"/>
            <a:ext cx="7703263" cy="1569660"/>
          </a:xfrm>
          <a:prstGeom prst="rect">
            <a:avLst/>
          </a:prstGeom>
          <a:solidFill>
            <a:srgbClr val="FBF4E1"/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Thank you!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1C8CA20-B24A-4248-8EA3-A64B400CAC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rgbClr val="A79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하트 2">
            <a:extLst>
              <a:ext uri="{FF2B5EF4-FFF2-40B4-BE49-F238E27FC236}">
                <a16:creationId xmlns:a16="http://schemas.microsoft.com/office/drawing/2014/main" id="{E1516081-C94E-47A9-9A95-4F7FA8576FE4}"/>
              </a:ext>
            </a:extLst>
          </p:cNvPr>
          <p:cNvSpPr/>
          <p:nvPr/>
        </p:nvSpPr>
        <p:spPr>
          <a:xfrm>
            <a:off x="5605666" y="4276406"/>
            <a:ext cx="980661" cy="702365"/>
          </a:xfrm>
          <a:prstGeom prst="heart">
            <a:avLst/>
          </a:prstGeom>
          <a:solidFill>
            <a:srgbClr val="ED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643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A10D31-C766-465F-A09D-F271FB3615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rgbClr val="A79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CF9885-3EB1-4137-A122-F76809C6A8E8}"/>
              </a:ext>
            </a:extLst>
          </p:cNvPr>
          <p:cNvGrpSpPr/>
          <p:nvPr/>
        </p:nvGrpSpPr>
        <p:grpSpPr>
          <a:xfrm>
            <a:off x="685529" y="565937"/>
            <a:ext cx="1848263" cy="523221"/>
            <a:chOff x="2301820" y="2497975"/>
            <a:chExt cx="1848263" cy="52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EEBF9D-2D1A-44A7-97E8-4BD381B433E0}"/>
                </a:ext>
              </a:extLst>
            </p:cNvPr>
            <p:cNvSpPr txBox="1"/>
            <p:nvPr/>
          </p:nvSpPr>
          <p:spPr>
            <a:xfrm>
              <a:off x="2301820" y="2497976"/>
              <a:ext cx="657552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EDABA9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01.</a:t>
              </a:r>
              <a:endParaRPr lang="ko-KR" altLang="en-US" sz="2800" dirty="0">
                <a:solidFill>
                  <a:srgbClr val="EDABA9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D04401-A116-4C64-B57B-9D52B0581DEC}"/>
                </a:ext>
              </a:extLst>
            </p:cNvPr>
            <p:cNvSpPr txBox="1"/>
            <p:nvPr/>
          </p:nvSpPr>
          <p:spPr>
            <a:xfrm>
              <a:off x="3108451" y="2497975"/>
              <a:ext cx="1041632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A09484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HTTP</a:t>
              </a:r>
              <a:endParaRPr lang="ko-KR" altLang="en-US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E4A8D43-730C-442B-8F3B-11361A1C0520}"/>
              </a:ext>
            </a:extLst>
          </p:cNvPr>
          <p:cNvSpPr txBox="1"/>
          <p:nvPr/>
        </p:nvSpPr>
        <p:spPr>
          <a:xfrm>
            <a:off x="2900536" y="1101232"/>
            <a:ext cx="6960560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인터넷에서 컴퓨터 둘은 어떻게 통신할까</a:t>
            </a:r>
            <a:r>
              <a:rPr lang="en-US" altLang="ko-KR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?</a:t>
            </a:r>
            <a:endParaRPr lang="ko-KR" altLang="en-US" sz="28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53EC86-4FDC-4F35-81F2-E5036B587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791" y="1853318"/>
            <a:ext cx="802005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503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A10D31-C766-465F-A09D-F271FB3615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rgbClr val="A79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CF9885-3EB1-4137-A122-F76809C6A8E8}"/>
              </a:ext>
            </a:extLst>
          </p:cNvPr>
          <p:cNvGrpSpPr/>
          <p:nvPr/>
        </p:nvGrpSpPr>
        <p:grpSpPr>
          <a:xfrm>
            <a:off x="685529" y="565937"/>
            <a:ext cx="1848263" cy="523221"/>
            <a:chOff x="2301820" y="2497975"/>
            <a:chExt cx="1848263" cy="52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EEBF9D-2D1A-44A7-97E8-4BD381B433E0}"/>
                </a:ext>
              </a:extLst>
            </p:cNvPr>
            <p:cNvSpPr txBox="1"/>
            <p:nvPr/>
          </p:nvSpPr>
          <p:spPr>
            <a:xfrm>
              <a:off x="2301820" y="2497976"/>
              <a:ext cx="657552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EDABA9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01.</a:t>
              </a:r>
              <a:endParaRPr lang="ko-KR" altLang="en-US" sz="2800" dirty="0">
                <a:solidFill>
                  <a:srgbClr val="EDABA9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D04401-A116-4C64-B57B-9D52B0581DEC}"/>
                </a:ext>
              </a:extLst>
            </p:cNvPr>
            <p:cNvSpPr txBox="1"/>
            <p:nvPr/>
          </p:nvSpPr>
          <p:spPr>
            <a:xfrm>
              <a:off x="3108451" y="2497975"/>
              <a:ext cx="1041632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A09484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HTTP</a:t>
              </a:r>
              <a:endParaRPr lang="ko-KR" altLang="en-US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398DABA2-7B24-4DF0-A1CE-9E4E49497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23" y="1350294"/>
            <a:ext cx="9707806" cy="46369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96056DF-8ADB-4BC2-8823-E46D41B3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0146" y="5531776"/>
            <a:ext cx="2819390" cy="113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48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A10D31-C766-465F-A09D-F271FB3615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rgbClr val="A79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CF9885-3EB1-4137-A122-F76809C6A8E8}"/>
              </a:ext>
            </a:extLst>
          </p:cNvPr>
          <p:cNvGrpSpPr/>
          <p:nvPr/>
        </p:nvGrpSpPr>
        <p:grpSpPr>
          <a:xfrm>
            <a:off x="685529" y="565937"/>
            <a:ext cx="1848263" cy="523221"/>
            <a:chOff x="2301820" y="2497975"/>
            <a:chExt cx="1848263" cy="52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EEBF9D-2D1A-44A7-97E8-4BD381B433E0}"/>
                </a:ext>
              </a:extLst>
            </p:cNvPr>
            <p:cNvSpPr txBox="1"/>
            <p:nvPr/>
          </p:nvSpPr>
          <p:spPr>
            <a:xfrm>
              <a:off x="2301820" y="2497976"/>
              <a:ext cx="657552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EDABA9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01.</a:t>
              </a:r>
              <a:endParaRPr lang="ko-KR" altLang="en-US" sz="2800" dirty="0">
                <a:solidFill>
                  <a:srgbClr val="EDABA9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D04401-A116-4C64-B57B-9D52B0581DEC}"/>
                </a:ext>
              </a:extLst>
            </p:cNvPr>
            <p:cNvSpPr txBox="1"/>
            <p:nvPr/>
          </p:nvSpPr>
          <p:spPr>
            <a:xfrm>
              <a:off x="3108451" y="2497975"/>
              <a:ext cx="1041632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A09484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HTTP</a:t>
              </a:r>
              <a:endParaRPr lang="ko-KR" altLang="en-US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2C9EAD2-5D27-4BED-BA3D-6C46E90A1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792" y="1425575"/>
            <a:ext cx="7115175" cy="2171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9532F79-9C21-4E47-915F-724FBC3F4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016" y="3933693"/>
            <a:ext cx="732472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105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A10D31-C766-465F-A09D-F271FB3615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rgbClr val="A79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CF9885-3EB1-4137-A122-F76809C6A8E8}"/>
              </a:ext>
            </a:extLst>
          </p:cNvPr>
          <p:cNvGrpSpPr/>
          <p:nvPr/>
        </p:nvGrpSpPr>
        <p:grpSpPr>
          <a:xfrm>
            <a:off x="685529" y="565937"/>
            <a:ext cx="1848263" cy="523221"/>
            <a:chOff x="2301820" y="2497975"/>
            <a:chExt cx="1848263" cy="52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EEBF9D-2D1A-44A7-97E8-4BD381B433E0}"/>
                </a:ext>
              </a:extLst>
            </p:cNvPr>
            <p:cNvSpPr txBox="1"/>
            <p:nvPr/>
          </p:nvSpPr>
          <p:spPr>
            <a:xfrm>
              <a:off x="2301820" y="2497976"/>
              <a:ext cx="657552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EDABA9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01.</a:t>
              </a:r>
              <a:endParaRPr lang="ko-KR" altLang="en-US" sz="2800" dirty="0">
                <a:solidFill>
                  <a:srgbClr val="EDABA9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D04401-A116-4C64-B57B-9D52B0581DEC}"/>
                </a:ext>
              </a:extLst>
            </p:cNvPr>
            <p:cNvSpPr txBox="1"/>
            <p:nvPr/>
          </p:nvSpPr>
          <p:spPr>
            <a:xfrm>
              <a:off x="3108451" y="2497975"/>
              <a:ext cx="1041632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A09484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HTTP</a:t>
              </a:r>
              <a:endParaRPr lang="ko-KR" altLang="en-US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29A7C80-96EF-4E7E-8D68-C921D18F6AB4}"/>
              </a:ext>
            </a:extLst>
          </p:cNvPr>
          <p:cNvSpPr txBox="1"/>
          <p:nvPr/>
        </p:nvSpPr>
        <p:spPr>
          <a:xfrm>
            <a:off x="1492160" y="1655094"/>
            <a:ext cx="10079362" cy="267765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Hyper Text Transfer Protocol</a:t>
            </a:r>
          </a:p>
          <a:p>
            <a:endParaRPr lang="en-US" altLang="ko-KR" sz="28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en-US" altLang="ko-KR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HTTP </a:t>
            </a:r>
            <a:r>
              <a:rPr lang="ko-KR" altLang="en-US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메시지에 모든 것을 전송</a:t>
            </a:r>
            <a:endParaRPr lang="en-US" altLang="ko-KR" sz="28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endParaRPr lang="en-US" altLang="ko-KR" sz="28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en-US" altLang="ko-KR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HTTP/1.1 1997</a:t>
            </a:r>
            <a:r>
              <a:rPr lang="ko-KR" altLang="en-US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년</a:t>
            </a:r>
            <a:r>
              <a:rPr lang="en-US" altLang="ko-KR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: </a:t>
            </a:r>
            <a:r>
              <a:rPr lang="ko-KR" altLang="en-US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가장 많이 사용</a:t>
            </a:r>
            <a:r>
              <a:rPr lang="en-US" altLang="ko-KR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</a:t>
            </a:r>
            <a:r>
              <a:rPr lang="ko-KR" altLang="en-US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우리에게 가장 중요한 버전</a:t>
            </a:r>
            <a:endParaRPr lang="en-US" altLang="ko-KR" sz="28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endParaRPr lang="ko-KR" altLang="en-US" sz="28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79F1B9-0FB8-4F67-8600-F4850675DAAD}"/>
              </a:ext>
            </a:extLst>
          </p:cNvPr>
          <p:cNvSpPr txBox="1"/>
          <p:nvPr/>
        </p:nvSpPr>
        <p:spPr>
          <a:xfrm>
            <a:off x="7474284" y="2008414"/>
            <a:ext cx="3825086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거의 모든 형태의 데이터 전송 가능</a:t>
            </a:r>
            <a:endParaRPr lang="en-US" altLang="ko-KR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en-US" altLang="ko-KR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HTML, TEXT</a:t>
            </a:r>
          </a:p>
          <a:p>
            <a:r>
              <a:rPr lang="en-US" altLang="ko-KR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IMAGE, </a:t>
            </a:r>
            <a:r>
              <a:rPr lang="ko-KR" altLang="en-US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음성</a:t>
            </a:r>
            <a:r>
              <a:rPr lang="en-US" altLang="ko-KR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</a:t>
            </a:r>
            <a:r>
              <a:rPr lang="ko-KR" altLang="en-US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영상</a:t>
            </a:r>
            <a:r>
              <a:rPr lang="en-US" altLang="ko-KR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</a:t>
            </a:r>
            <a:r>
              <a:rPr lang="ko-KR" altLang="en-US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파일</a:t>
            </a:r>
            <a:endParaRPr lang="en-US" altLang="ko-KR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en-US" altLang="ko-KR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JSON, XML(API)</a:t>
            </a:r>
            <a:endParaRPr lang="ko-KR" altLang="en-US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4759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A10D31-C766-465F-A09D-F271FB3615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rgbClr val="A79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CF9885-3EB1-4137-A122-F76809C6A8E8}"/>
              </a:ext>
            </a:extLst>
          </p:cNvPr>
          <p:cNvGrpSpPr/>
          <p:nvPr/>
        </p:nvGrpSpPr>
        <p:grpSpPr>
          <a:xfrm>
            <a:off x="685529" y="565937"/>
            <a:ext cx="2693045" cy="523221"/>
            <a:chOff x="2301820" y="2497975"/>
            <a:chExt cx="2693045" cy="52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EEBF9D-2D1A-44A7-97E8-4BD381B433E0}"/>
                </a:ext>
              </a:extLst>
            </p:cNvPr>
            <p:cNvSpPr txBox="1"/>
            <p:nvPr/>
          </p:nvSpPr>
          <p:spPr>
            <a:xfrm>
              <a:off x="2301820" y="2497976"/>
              <a:ext cx="657552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EDABA9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01.</a:t>
              </a:r>
              <a:endParaRPr lang="ko-KR" altLang="en-US" sz="2800" dirty="0">
                <a:solidFill>
                  <a:srgbClr val="EDABA9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D04401-A116-4C64-B57B-9D52B0581DEC}"/>
                </a:ext>
              </a:extLst>
            </p:cNvPr>
            <p:cNvSpPr txBox="1"/>
            <p:nvPr/>
          </p:nvSpPr>
          <p:spPr>
            <a:xfrm>
              <a:off x="3108451" y="2497975"/>
              <a:ext cx="1886414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A09484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HTTP </a:t>
              </a:r>
              <a:r>
                <a:rPr lang="ko-KR" altLang="en-US" sz="2800" dirty="0">
                  <a:solidFill>
                    <a:srgbClr val="A09484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특징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F89EFC9-27B6-45B8-A44D-D05047F7F2C8}"/>
              </a:ext>
            </a:extLst>
          </p:cNvPr>
          <p:cNvSpPr txBox="1"/>
          <p:nvPr/>
        </p:nvSpPr>
        <p:spPr>
          <a:xfrm>
            <a:off x="1492160" y="1910323"/>
            <a:ext cx="7358105" cy="310854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클라이언트 서버 구조</a:t>
            </a:r>
            <a:endParaRPr lang="en-US" altLang="ko-KR" sz="28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514350" indent="-514350">
              <a:buAutoNum type="arabicPeriod"/>
            </a:pPr>
            <a:endParaRPr lang="en-US" altLang="ko-KR" sz="28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2800" dirty="0" err="1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무상태</a:t>
            </a:r>
            <a:r>
              <a:rPr lang="ko-KR" altLang="en-US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프로토콜</a:t>
            </a:r>
            <a:r>
              <a:rPr lang="en-US" altLang="ko-KR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(</a:t>
            </a:r>
            <a:r>
              <a:rPr lang="ko-KR" altLang="en-US" sz="2800" dirty="0" err="1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스테이스리스</a:t>
            </a:r>
            <a:r>
              <a:rPr lang="en-US" altLang="ko-KR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), </a:t>
            </a:r>
            <a:r>
              <a:rPr lang="ko-KR" altLang="en-US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비연결성</a:t>
            </a:r>
            <a:endParaRPr lang="en-US" altLang="ko-KR" sz="28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514350" indent="-514350">
              <a:buAutoNum type="arabicPeriod"/>
            </a:pPr>
            <a:endParaRPr lang="en-US" altLang="ko-KR" sz="28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514350" indent="-514350">
              <a:buAutoNum type="arabicPeriod"/>
            </a:pPr>
            <a:r>
              <a:rPr lang="en-US" altLang="ko-KR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HTTP </a:t>
            </a:r>
            <a:r>
              <a:rPr lang="ko-KR" altLang="en-US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메시지</a:t>
            </a:r>
            <a:endParaRPr lang="en-US" altLang="ko-KR" sz="28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514350" indent="-514350">
              <a:buAutoNum type="arabicPeriod"/>
            </a:pPr>
            <a:endParaRPr lang="en-US" altLang="ko-KR" sz="28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단순함</a:t>
            </a:r>
            <a:r>
              <a:rPr lang="en-US" altLang="ko-KR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</a:t>
            </a:r>
            <a:r>
              <a:rPr lang="ko-KR" altLang="en-US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확장 가능 </a:t>
            </a:r>
          </a:p>
        </p:txBody>
      </p:sp>
    </p:spTree>
    <p:extLst>
      <p:ext uri="{BB962C8B-B14F-4D97-AF65-F5344CB8AC3E}">
        <p14:creationId xmlns:p14="http://schemas.microsoft.com/office/powerpoint/2010/main" val="3618386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A10D31-C766-465F-A09D-F271FB3615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rgbClr val="A79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CF9885-3EB1-4137-A122-F76809C6A8E8}"/>
              </a:ext>
            </a:extLst>
          </p:cNvPr>
          <p:cNvGrpSpPr/>
          <p:nvPr/>
        </p:nvGrpSpPr>
        <p:grpSpPr>
          <a:xfrm>
            <a:off x="685529" y="565937"/>
            <a:ext cx="2693045" cy="523221"/>
            <a:chOff x="2301820" y="2497975"/>
            <a:chExt cx="2693045" cy="523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EEBF9D-2D1A-44A7-97E8-4BD381B433E0}"/>
                </a:ext>
              </a:extLst>
            </p:cNvPr>
            <p:cNvSpPr txBox="1"/>
            <p:nvPr/>
          </p:nvSpPr>
          <p:spPr>
            <a:xfrm>
              <a:off x="2301820" y="2497976"/>
              <a:ext cx="657552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EDABA9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01.</a:t>
              </a:r>
              <a:endParaRPr lang="ko-KR" altLang="en-US" sz="2800" dirty="0">
                <a:solidFill>
                  <a:srgbClr val="EDABA9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D04401-A116-4C64-B57B-9D52B0581DEC}"/>
                </a:ext>
              </a:extLst>
            </p:cNvPr>
            <p:cNvSpPr txBox="1"/>
            <p:nvPr/>
          </p:nvSpPr>
          <p:spPr>
            <a:xfrm>
              <a:off x="3108451" y="2497975"/>
              <a:ext cx="1886414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A09484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HTTP </a:t>
              </a:r>
              <a:r>
                <a:rPr lang="ko-KR" altLang="en-US" sz="2800" dirty="0">
                  <a:solidFill>
                    <a:srgbClr val="A09484"/>
                  </a:solidFill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특징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F89EFC9-27B6-45B8-A44D-D05047F7F2C8}"/>
              </a:ext>
            </a:extLst>
          </p:cNvPr>
          <p:cNvSpPr txBox="1"/>
          <p:nvPr/>
        </p:nvSpPr>
        <p:spPr>
          <a:xfrm>
            <a:off x="3655310" y="565937"/>
            <a:ext cx="4188967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클라이언트 서버 구조</a:t>
            </a:r>
            <a:endParaRPr lang="en-US" altLang="ko-KR" sz="28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0BF750-4C8D-4FF9-A10D-0040B3C28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657" y="1992239"/>
            <a:ext cx="7140684" cy="20274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22379A-5346-4AFC-B5F0-1E694AE0C56A}"/>
              </a:ext>
            </a:extLst>
          </p:cNvPr>
          <p:cNvSpPr txBox="1"/>
          <p:nvPr/>
        </p:nvSpPr>
        <p:spPr>
          <a:xfrm>
            <a:off x="2381681" y="4746354"/>
            <a:ext cx="7428637" cy="138499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-Request- response </a:t>
            </a:r>
            <a:r>
              <a:rPr lang="ko-KR" altLang="en-US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구조</a:t>
            </a:r>
            <a:endParaRPr lang="en-US" altLang="ko-KR" sz="28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en-US" altLang="ko-KR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-</a:t>
            </a:r>
            <a:r>
              <a:rPr lang="ko-KR" altLang="en-US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클라이언트는 서버에 요청 보내고 응답 대기</a:t>
            </a:r>
            <a:endParaRPr lang="en-US" altLang="ko-KR" sz="28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en-US" altLang="ko-KR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-</a:t>
            </a:r>
            <a:r>
              <a:rPr lang="ko-KR" altLang="en-US" sz="2800" dirty="0">
                <a:solidFill>
                  <a:srgbClr val="A09484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서버가 요청에 대한 결과 만들어서 응답 </a:t>
            </a:r>
            <a:endParaRPr lang="en-US" altLang="ko-KR" sz="2800" dirty="0">
              <a:solidFill>
                <a:srgbClr val="A09484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3837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3165</TotalTime>
  <Words>1761</Words>
  <Application>Microsoft Office PowerPoint</Application>
  <PresentationFormat>와이드스크린</PresentationFormat>
  <Paragraphs>312</Paragraphs>
  <Slides>34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4" baseType="lpstr">
      <vt:lpstr>레시피코리아 Medium</vt:lpstr>
      <vt:lpstr>Calibri Light</vt:lpstr>
      <vt:lpstr>나눔스퀘어 Light</vt:lpstr>
      <vt:lpstr>Calibri</vt:lpstr>
      <vt:lpstr>Arial</vt:lpstr>
      <vt:lpstr>-apple-system</vt:lpstr>
      <vt:lpstr>나눔스퀘어 ExtraBold</vt:lpstr>
      <vt:lpstr>Arial Unicode MS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User</dc:creator>
  <cp:lastModifiedBy>Gayeong</cp:lastModifiedBy>
  <cp:revision>314</cp:revision>
  <cp:lastPrinted>2022-04-18T13:33:55Z</cp:lastPrinted>
  <dcterms:created xsi:type="dcterms:W3CDTF">2017-12-08T06:13:01Z</dcterms:created>
  <dcterms:modified xsi:type="dcterms:W3CDTF">2022-04-18T13:37:16Z</dcterms:modified>
</cp:coreProperties>
</file>